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6"/>
    <p:sldId id="257" r:id="rId7"/>
    <p:sldId id="258" r:id="rId8"/>
    <p:sldId id="259" r:id="rId9"/>
    <p:sldId id="260" r:id="rId10"/>
    <p:sldId id="261" r:id="rId11"/>
    <p:sldId id="262" r:id="rId12"/>
    <p:sldId id="263" r:id="rId13"/>
    <p:sldId id="264" r:id="rId14"/>
    <p:sldId id="265" r:id="rId15"/>
  </p:sldIdLst>
  <p:sldSz cx="18288000" cy="10287000"/>
  <p:notesSz cx="6858000" cy="9144000"/>
  <p:embeddedFontLst>
    <p:embeddedFont>
      <p:font typeface="Fenoon Rounded" charset="1" panose="00000906000000000000"/>
      <p:regular r:id="rId16"/>
    </p:embeddedFont>
    <p:embeddedFont>
      <p:font typeface="Ara Hamah Sahet Alassi" charset="1" panose="00000500000000000000"/>
      <p:regular r:id="rId17"/>
    </p:embeddedFont>
    <p:embeddedFont>
      <p:font typeface="TS Qamus" charset="1" panose="00000500000000000000"/>
      <p:regular r:id="rId18"/>
    </p:embeddedFont>
    <p:embeddedFont>
      <p:font typeface="Almarai" charset="1" panose="00000000000000000000"/>
      <p:regular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png" Type="http://schemas.openxmlformats.org/officeDocument/2006/relationships/image"/><Relationship Id="rId3" Target="../media/image2.svg" Type="http://schemas.openxmlformats.org/officeDocument/2006/relationships/image"/><Relationship Id="rId4" Target="../media/image3.png" Type="http://schemas.openxmlformats.org/officeDocument/2006/relationships/image"/><Relationship Id="rId5" Target="../media/image4.sv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10" Target="../media/image39.png" Type="http://schemas.openxmlformats.org/officeDocument/2006/relationships/image"/><Relationship Id="rId11" Target="../media/image40.svg" Type="http://schemas.openxmlformats.org/officeDocument/2006/relationships/image"/><Relationship Id="rId2" Target="../media/image31.png" Type="http://schemas.openxmlformats.org/officeDocument/2006/relationships/image"/><Relationship Id="rId3" Target="../media/image32.svg" Type="http://schemas.openxmlformats.org/officeDocument/2006/relationships/image"/><Relationship Id="rId4" Target="../media/image33.png" Type="http://schemas.openxmlformats.org/officeDocument/2006/relationships/image"/><Relationship Id="rId5" Target="../media/image34.svg" Type="http://schemas.openxmlformats.org/officeDocument/2006/relationships/image"/><Relationship Id="rId6" Target="../media/image35.png" Type="http://schemas.openxmlformats.org/officeDocument/2006/relationships/image"/><Relationship Id="rId7" Target="../media/image36.svg" Type="http://schemas.openxmlformats.org/officeDocument/2006/relationships/image"/><Relationship Id="rId8" Target="../media/image37.png" Type="http://schemas.openxmlformats.org/officeDocument/2006/relationships/image"/><Relationship Id="rId9" Target="../media/image38.sv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 Id="rId3" Target="../media/image6.png" Type="http://schemas.openxmlformats.org/officeDocument/2006/relationships/image"/><Relationship Id="rId4" Target="../media/image7.sv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8.jpeg" Type="http://schemas.openxmlformats.org/officeDocument/2006/relationships/image"/><Relationship Id="rId3" Target="../media/image9.png" Type="http://schemas.openxmlformats.org/officeDocument/2006/relationships/image"/><Relationship Id="rId4" Target="../media/image10.sv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png" Type="http://schemas.openxmlformats.org/officeDocument/2006/relationships/image"/><Relationship Id="rId3" Target="../media/image12.svg" Type="http://schemas.openxmlformats.org/officeDocument/2006/relationships/image"/><Relationship Id="rId4" Target="../media/image13.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 Id="rId3" Target="../media/image15.jpeg" Type="http://schemas.openxmlformats.org/officeDocument/2006/relationships/image"/><Relationship Id="rId4" Target="../media/image16.jpeg" Type="http://schemas.openxmlformats.org/officeDocument/2006/relationships/image"/><Relationship Id="rId5" Target="../media/image9.png" Type="http://schemas.openxmlformats.org/officeDocument/2006/relationships/image"/><Relationship Id="rId6" Target="../media/image10.sv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png" Type="http://schemas.openxmlformats.org/officeDocument/2006/relationships/image"/><Relationship Id="rId3" Target="../media/image4.svg" Type="http://schemas.openxmlformats.org/officeDocument/2006/relationships/image"/><Relationship Id="rId4" Target="../media/image17.jpeg" Type="http://schemas.openxmlformats.org/officeDocument/2006/relationships/image"/><Relationship Id="rId5" Target="../media/image18.jpe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9.jpeg" Type="http://schemas.openxmlformats.org/officeDocument/2006/relationships/image"/><Relationship Id="rId3" Target="../media/image20.png" Type="http://schemas.openxmlformats.org/officeDocument/2006/relationships/image"/><Relationship Id="rId4" Target="../media/image21.sv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2.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png" Type="http://schemas.openxmlformats.org/officeDocument/2006/relationships/image"/><Relationship Id="rId3" Target="../media/image24.svg" Type="http://schemas.openxmlformats.org/officeDocument/2006/relationships/image"/><Relationship Id="rId4" Target="../media/image25.png" Type="http://schemas.openxmlformats.org/officeDocument/2006/relationships/image"/><Relationship Id="rId5" Target="../media/image26.svg" Type="http://schemas.openxmlformats.org/officeDocument/2006/relationships/image"/><Relationship Id="rId6" Target="../media/image27.png" Type="http://schemas.openxmlformats.org/officeDocument/2006/relationships/image"/><Relationship Id="rId7" Target="../media/image28.svg" Type="http://schemas.openxmlformats.org/officeDocument/2006/relationships/image"/><Relationship Id="rId8" Target="../media/image29.png" Type="http://schemas.openxmlformats.org/officeDocument/2006/relationships/image"/><Relationship Id="rId9" Target="../media/image30.sv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2260842" y="4749733"/>
            <a:ext cx="9257209" cy="6917660"/>
          </a:xfrm>
          <a:custGeom>
            <a:avLst/>
            <a:gdLst/>
            <a:ahLst/>
            <a:cxnLst/>
            <a:rect r="r" b="b" t="t" l="l"/>
            <a:pathLst>
              <a:path h="6917660" w="9257209">
                <a:moveTo>
                  <a:pt x="0" y="0"/>
                </a:moveTo>
                <a:lnTo>
                  <a:pt x="9257208" y="0"/>
                </a:lnTo>
                <a:lnTo>
                  <a:pt x="9257208" y="6917659"/>
                </a:lnTo>
                <a:lnTo>
                  <a:pt x="0" y="6917659"/>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13329842" y="-1576170"/>
            <a:ext cx="5746221" cy="6113001"/>
          </a:xfrm>
          <a:custGeom>
            <a:avLst/>
            <a:gdLst/>
            <a:ahLst/>
            <a:cxnLst/>
            <a:rect r="r" b="b" t="t" l="l"/>
            <a:pathLst>
              <a:path h="6113001" w="5746221">
                <a:moveTo>
                  <a:pt x="0" y="0"/>
                </a:moveTo>
                <a:lnTo>
                  <a:pt x="5746221" y="0"/>
                </a:lnTo>
                <a:lnTo>
                  <a:pt x="5746221" y="6113001"/>
                </a:lnTo>
                <a:lnTo>
                  <a:pt x="0" y="611300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TextBox 4" id="4"/>
          <p:cNvSpPr txBox="true"/>
          <p:nvPr/>
        </p:nvSpPr>
        <p:spPr>
          <a:xfrm rot="0">
            <a:off x="3693055" y="2321655"/>
            <a:ext cx="11377602" cy="3982676"/>
          </a:xfrm>
          <a:prstGeom prst="rect">
            <a:avLst/>
          </a:prstGeom>
        </p:spPr>
        <p:txBody>
          <a:bodyPr anchor="t" rtlCol="false" tIns="0" lIns="0" bIns="0" rIns="0">
            <a:spAutoFit/>
          </a:bodyPr>
          <a:lstStyle/>
          <a:p>
            <a:pPr algn="ctr" rtl="true">
              <a:lnSpc>
                <a:spcPts val="32552"/>
              </a:lnSpc>
            </a:pPr>
            <a:r>
              <a:rPr lang="ar-EG" sz="23252">
                <a:solidFill>
                  <a:srgbClr val="324E86"/>
                </a:solidFill>
                <a:latin typeface="Fenoon Rounded"/>
                <a:ea typeface="Fenoon Rounded"/>
                <a:cs typeface="Fenoon Rounded"/>
                <a:sym typeface="Fenoon Rounded"/>
                <a:rtl val="true"/>
              </a:rPr>
              <a:t>الأمل</a:t>
            </a:r>
          </a:p>
        </p:txBody>
      </p:sp>
      <p:sp>
        <p:nvSpPr>
          <p:cNvPr name="TextBox 5" id="5"/>
          <p:cNvSpPr txBox="true"/>
          <p:nvPr/>
        </p:nvSpPr>
        <p:spPr>
          <a:xfrm rot="0">
            <a:off x="7682925" y="6216700"/>
            <a:ext cx="3397863" cy="714009"/>
          </a:xfrm>
          <a:prstGeom prst="rect">
            <a:avLst/>
          </a:prstGeom>
        </p:spPr>
        <p:txBody>
          <a:bodyPr anchor="t" rtlCol="false" tIns="0" lIns="0" bIns="0" rIns="0">
            <a:spAutoFit/>
          </a:bodyPr>
          <a:lstStyle/>
          <a:p>
            <a:pPr algn="ctr" rtl="true">
              <a:lnSpc>
                <a:spcPts val="5795"/>
              </a:lnSpc>
            </a:pPr>
            <a:r>
              <a:rPr lang="ar-EG" sz="4139">
                <a:solidFill>
                  <a:srgbClr val="324E86"/>
                </a:solidFill>
                <a:latin typeface="Ara Hamah Sahet Alassi"/>
                <a:ea typeface="Ara Hamah Sahet Alassi"/>
                <a:cs typeface="Ara Hamah Sahet Alassi"/>
                <a:sym typeface="Ara Hamah Sahet Alassi"/>
                <a:rtl val="true"/>
              </a:rPr>
              <a:t>مقترح مشروع </a:t>
            </a:r>
          </a:p>
        </p:txBody>
      </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8567101" y="4766995"/>
            <a:ext cx="398967" cy="398967"/>
          </a:xfrm>
          <a:custGeom>
            <a:avLst/>
            <a:gdLst/>
            <a:ahLst/>
            <a:cxnLst/>
            <a:rect r="r" b="b" t="t" l="l"/>
            <a:pathLst>
              <a:path h="398967" w="398967">
                <a:moveTo>
                  <a:pt x="0" y="0"/>
                </a:moveTo>
                <a:lnTo>
                  <a:pt x="398967" y="0"/>
                </a:lnTo>
                <a:lnTo>
                  <a:pt x="398967" y="398967"/>
                </a:lnTo>
                <a:lnTo>
                  <a:pt x="0" y="398967"/>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sp>
        <p:nvSpPr>
          <p:cNvPr name="Freeform 3" id="3"/>
          <p:cNvSpPr/>
          <p:nvPr/>
        </p:nvSpPr>
        <p:spPr>
          <a:xfrm flipH="false" flipV="false" rot="0">
            <a:off x="8570844" y="6475690"/>
            <a:ext cx="395224" cy="395224"/>
          </a:xfrm>
          <a:custGeom>
            <a:avLst/>
            <a:gdLst/>
            <a:ahLst/>
            <a:cxnLst/>
            <a:rect r="r" b="b" t="t" l="l"/>
            <a:pathLst>
              <a:path h="395224" w="395224">
                <a:moveTo>
                  <a:pt x="0" y="0"/>
                </a:moveTo>
                <a:lnTo>
                  <a:pt x="395224" y="0"/>
                </a:lnTo>
                <a:lnTo>
                  <a:pt x="395224" y="395224"/>
                </a:lnTo>
                <a:lnTo>
                  <a:pt x="0" y="395224"/>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4" id="4"/>
          <p:cNvSpPr/>
          <p:nvPr/>
        </p:nvSpPr>
        <p:spPr>
          <a:xfrm flipH="false" flipV="false" rot="0">
            <a:off x="8567101" y="5294019"/>
            <a:ext cx="398967" cy="398967"/>
          </a:xfrm>
          <a:custGeom>
            <a:avLst/>
            <a:gdLst/>
            <a:ahLst/>
            <a:cxnLst/>
            <a:rect r="r" b="b" t="t" l="l"/>
            <a:pathLst>
              <a:path h="398967" w="398967">
                <a:moveTo>
                  <a:pt x="0" y="0"/>
                </a:moveTo>
                <a:lnTo>
                  <a:pt x="398967" y="0"/>
                </a:lnTo>
                <a:lnTo>
                  <a:pt x="398967" y="398967"/>
                </a:lnTo>
                <a:lnTo>
                  <a:pt x="0" y="39896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5" id="5"/>
          <p:cNvSpPr/>
          <p:nvPr/>
        </p:nvSpPr>
        <p:spPr>
          <a:xfrm flipH="false" flipV="false" rot="0">
            <a:off x="8570844" y="5874155"/>
            <a:ext cx="398967" cy="398967"/>
          </a:xfrm>
          <a:custGeom>
            <a:avLst/>
            <a:gdLst/>
            <a:ahLst/>
            <a:cxnLst/>
            <a:rect r="r" b="b" t="t" l="l"/>
            <a:pathLst>
              <a:path h="398967" w="398967">
                <a:moveTo>
                  <a:pt x="0" y="0"/>
                </a:moveTo>
                <a:lnTo>
                  <a:pt x="398967" y="0"/>
                </a:lnTo>
                <a:lnTo>
                  <a:pt x="398967" y="398967"/>
                </a:lnTo>
                <a:lnTo>
                  <a:pt x="0" y="398967"/>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Freeform 6" id="6"/>
          <p:cNvSpPr/>
          <p:nvPr/>
        </p:nvSpPr>
        <p:spPr>
          <a:xfrm flipH="false" flipV="false" rot="0">
            <a:off x="11238701" y="-821302"/>
            <a:ext cx="7919422" cy="10520972"/>
          </a:xfrm>
          <a:custGeom>
            <a:avLst/>
            <a:gdLst/>
            <a:ahLst/>
            <a:cxnLst/>
            <a:rect r="r" b="b" t="t" l="l"/>
            <a:pathLst>
              <a:path h="10520972" w="7919422">
                <a:moveTo>
                  <a:pt x="0" y="0"/>
                </a:moveTo>
                <a:lnTo>
                  <a:pt x="7919422" y="0"/>
                </a:lnTo>
                <a:lnTo>
                  <a:pt x="7919422" y="10520971"/>
                </a:lnTo>
                <a:lnTo>
                  <a:pt x="0" y="10520971"/>
                </a:lnTo>
                <a:lnTo>
                  <a:pt x="0" y="0"/>
                </a:lnTo>
                <a:close/>
              </a:path>
            </a:pathLst>
          </a:custGeom>
          <a:blipFill>
            <a:blip r:embed="rId10">
              <a:extLst>
                <a:ext uri="{96DAC541-7B7A-43D3-8B79-37D633B846F1}">
                  <asvg:svgBlip xmlns:asvg="http://schemas.microsoft.com/office/drawing/2016/SVG/main" r:embed="rId11"/>
                </a:ext>
              </a:extLst>
            </a:blip>
            <a:stretch>
              <a:fillRect l="0" t="0" r="0" b="0"/>
            </a:stretch>
          </a:blipFill>
        </p:spPr>
      </p:sp>
      <p:sp>
        <p:nvSpPr>
          <p:cNvPr name="TextBox 7" id="7"/>
          <p:cNvSpPr txBox="true"/>
          <p:nvPr/>
        </p:nvSpPr>
        <p:spPr>
          <a:xfrm rot="0">
            <a:off x="4081337" y="3597061"/>
            <a:ext cx="4878704" cy="665661"/>
          </a:xfrm>
          <a:prstGeom prst="rect">
            <a:avLst/>
          </a:prstGeom>
        </p:spPr>
        <p:txBody>
          <a:bodyPr anchor="t" rtlCol="false" tIns="0" lIns="0" bIns="0" rIns="0">
            <a:spAutoFit/>
          </a:bodyPr>
          <a:lstStyle/>
          <a:p>
            <a:pPr algn="r" rtl="true">
              <a:lnSpc>
                <a:spcPts val="4704"/>
              </a:lnSpc>
            </a:pPr>
            <a:r>
              <a:rPr lang="ar-EG" sz="5601">
                <a:solidFill>
                  <a:srgbClr val="324E86"/>
                </a:solidFill>
                <a:latin typeface="TS Qamus"/>
                <a:ea typeface="TS Qamus"/>
                <a:cs typeface="TS Qamus"/>
                <a:sym typeface="TS Qamus"/>
                <a:rtl val="true"/>
              </a:rPr>
              <a:t>تواصل معنا</a:t>
            </a:r>
          </a:p>
        </p:txBody>
      </p:sp>
      <p:sp>
        <p:nvSpPr>
          <p:cNvPr name="TextBox 8" id="8"/>
          <p:cNvSpPr txBox="true"/>
          <p:nvPr/>
        </p:nvSpPr>
        <p:spPr>
          <a:xfrm rot="0">
            <a:off x="4380785" y="4565894"/>
            <a:ext cx="3978733" cy="550926"/>
          </a:xfrm>
          <a:prstGeom prst="rect">
            <a:avLst/>
          </a:prstGeom>
        </p:spPr>
        <p:txBody>
          <a:bodyPr anchor="t" rtlCol="false" tIns="0" lIns="0" bIns="0" rIns="0">
            <a:spAutoFit/>
          </a:bodyPr>
          <a:lstStyle/>
          <a:p>
            <a:pPr algn="r">
              <a:lnSpc>
                <a:spcPts val="4751"/>
              </a:lnSpc>
            </a:pPr>
            <a:r>
              <a:rPr lang="en-US" sz="2199">
                <a:solidFill>
                  <a:srgbClr val="324E86"/>
                </a:solidFill>
                <a:latin typeface="Almarai"/>
                <a:ea typeface="Almarai"/>
                <a:cs typeface="Almarai"/>
                <a:sym typeface="Almarai"/>
              </a:rPr>
              <a:t>www.reallygreatsite.com</a:t>
            </a:r>
          </a:p>
        </p:txBody>
      </p:sp>
      <p:sp>
        <p:nvSpPr>
          <p:cNvPr name="TextBox 9" id="9"/>
          <p:cNvSpPr txBox="true"/>
          <p:nvPr/>
        </p:nvSpPr>
        <p:spPr>
          <a:xfrm rot="0">
            <a:off x="6520689" y="6435047"/>
            <a:ext cx="1838829" cy="418211"/>
          </a:xfrm>
          <a:prstGeom prst="rect">
            <a:avLst/>
          </a:prstGeom>
        </p:spPr>
        <p:txBody>
          <a:bodyPr anchor="t" rtlCol="false" tIns="0" lIns="0" bIns="0" rIns="0">
            <a:spAutoFit/>
          </a:bodyPr>
          <a:lstStyle/>
          <a:p>
            <a:pPr algn="r">
              <a:lnSpc>
                <a:spcPts val="3321"/>
              </a:lnSpc>
              <a:spcBef>
                <a:spcPct val="0"/>
              </a:spcBef>
            </a:pPr>
            <a:r>
              <a:rPr lang="en-US" sz="2199">
                <a:solidFill>
                  <a:srgbClr val="324E86"/>
                </a:solidFill>
                <a:latin typeface="Almarai"/>
                <a:ea typeface="Almarai"/>
                <a:cs typeface="Almarai"/>
                <a:sym typeface="Almarai"/>
              </a:rPr>
              <a:t>+123-456-7890</a:t>
            </a:r>
          </a:p>
        </p:txBody>
      </p:sp>
      <p:sp>
        <p:nvSpPr>
          <p:cNvPr name="TextBox 10" id="10"/>
          <p:cNvSpPr txBox="true"/>
          <p:nvPr/>
        </p:nvSpPr>
        <p:spPr>
          <a:xfrm rot="0">
            <a:off x="5058266" y="5274775"/>
            <a:ext cx="3301253" cy="418211"/>
          </a:xfrm>
          <a:prstGeom prst="rect">
            <a:avLst/>
          </a:prstGeom>
        </p:spPr>
        <p:txBody>
          <a:bodyPr anchor="t" rtlCol="false" tIns="0" lIns="0" bIns="0" rIns="0">
            <a:spAutoFit/>
          </a:bodyPr>
          <a:lstStyle/>
          <a:p>
            <a:pPr algn="r">
              <a:lnSpc>
                <a:spcPts val="3321"/>
              </a:lnSpc>
              <a:spcBef>
                <a:spcPct val="0"/>
              </a:spcBef>
            </a:pPr>
            <a:r>
              <a:rPr lang="en-US" sz="2199">
                <a:solidFill>
                  <a:srgbClr val="324E86"/>
                </a:solidFill>
                <a:latin typeface="Almarai"/>
                <a:ea typeface="Almarai"/>
                <a:cs typeface="Almarai"/>
                <a:sym typeface="Almarai"/>
              </a:rPr>
              <a:t>hello@reallygreatsite.com</a:t>
            </a:r>
          </a:p>
        </p:txBody>
      </p:sp>
      <p:sp>
        <p:nvSpPr>
          <p:cNvPr name="TextBox 11" id="11"/>
          <p:cNvSpPr txBox="true"/>
          <p:nvPr/>
        </p:nvSpPr>
        <p:spPr>
          <a:xfrm rot="0">
            <a:off x="3867664" y="5854911"/>
            <a:ext cx="4491855" cy="418211"/>
          </a:xfrm>
          <a:prstGeom prst="rect">
            <a:avLst/>
          </a:prstGeom>
        </p:spPr>
        <p:txBody>
          <a:bodyPr anchor="t" rtlCol="false" tIns="0" lIns="0" bIns="0" rIns="0">
            <a:spAutoFit/>
          </a:bodyPr>
          <a:lstStyle/>
          <a:p>
            <a:pPr algn="r">
              <a:lnSpc>
                <a:spcPts val="3321"/>
              </a:lnSpc>
              <a:spcBef>
                <a:spcPct val="0"/>
              </a:spcBef>
            </a:pPr>
            <a:r>
              <a:rPr lang="en-US" sz="2199">
                <a:solidFill>
                  <a:srgbClr val="324E86"/>
                </a:solidFill>
                <a:latin typeface="Almarai"/>
                <a:ea typeface="Almarai"/>
                <a:cs typeface="Almarai"/>
                <a:sym typeface="Almarai"/>
              </a:rPr>
              <a:t>123 Anywhere St., Any City, ST 12345</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6609621" y="-523505"/>
            <a:ext cx="12852115" cy="11226821"/>
            <a:chOff x="0" y="0"/>
            <a:chExt cx="5975350" cy="5219700"/>
          </a:xfrm>
        </p:grpSpPr>
        <p:sp>
          <p:nvSpPr>
            <p:cNvPr name="Freeform 3" id="3"/>
            <p:cNvSpPr/>
            <p:nvPr/>
          </p:nvSpPr>
          <p:spPr>
            <a:xfrm flipH="false" flipV="false" rot="0">
              <a:off x="6467" y="6412"/>
              <a:ext cx="5963222" cy="5207231"/>
            </a:xfrm>
            <a:custGeom>
              <a:avLst/>
              <a:gdLst/>
              <a:ahLst/>
              <a:cxnLst/>
              <a:rect r="r" b="b" t="t" l="l"/>
              <a:pathLst>
                <a:path h="5207231" w="5963222">
                  <a:moveTo>
                    <a:pt x="2335413" y="4117278"/>
                  </a:moveTo>
                  <a:cubicBezTo>
                    <a:pt x="3827663" y="4117278"/>
                    <a:pt x="3023753" y="5271708"/>
                    <a:pt x="4566803" y="5204398"/>
                  </a:cubicBezTo>
                  <a:cubicBezTo>
                    <a:pt x="5882523" y="5147248"/>
                    <a:pt x="6855343" y="2572958"/>
                    <a:pt x="4681103" y="1371538"/>
                  </a:cubicBezTo>
                  <a:cubicBezTo>
                    <a:pt x="2945013" y="411418"/>
                    <a:pt x="104023" y="-917002"/>
                    <a:pt x="504073" y="913068"/>
                  </a:cubicBezTo>
                  <a:cubicBezTo>
                    <a:pt x="904123" y="2743138"/>
                    <a:pt x="-525897" y="3315908"/>
                    <a:pt x="218323" y="4288728"/>
                  </a:cubicBezTo>
                  <a:cubicBezTo>
                    <a:pt x="962543" y="5261548"/>
                    <a:pt x="1018423" y="4117278"/>
                    <a:pt x="2335413" y="4117278"/>
                  </a:cubicBezTo>
                  <a:close/>
                </a:path>
              </a:pathLst>
            </a:custGeom>
            <a:blipFill>
              <a:blip r:embed="rId2"/>
              <a:stretch>
                <a:fillRect l="-15532" t="0" r="-15532" b="0"/>
              </a:stretch>
            </a:blipFill>
          </p:spPr>
        </p:sp>
      </p:grpSp>
      <p:sp>
        <p:nvSpPr>
          <p:cNvPr name="Freeform 4" id="4"/>
          <p:cNvSpPr/>
          <p:nvPr/>
        </p:nvSpPr>
        <p:spPr>
          <a:xfrm flipH="false" flipV="false" rot="0">
            <a:off x="-1404663" y="7200900"/>
            <a:ext cx="4562782" cy="4114800"/>
          </a:xfrm>
          <a:custGeom>
            <a:avLst/>
            <a:gdLst/>
            <a:ahLst/>
            <a:cxnLst/>
            <a:rect r="r" b="b" t="t" l="l"/>
            <a:pathLst>
              <a:path h="4114800" w="4562782">
                <a:moveTo>
                  <a:pt x="0" y="0"/>
                </a:moveTo>
                <a:lnTo>
                  <a:pt x="4562782" y="0"/>
                </a:lnTo>
                <a:lnTo>
                  <a:pt x="4562782"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5" id="5"/>
          <p:cNvSpPr txBox="true"/>
          <p:nvPr/>
        </p:nvSpPr>
        <p:spPr>
          <a:xfrm rot="0">
            <a:off x="1028700" y="2198967"/>
            <a:ext cx="4492602" cy="555103"/>
          </a:xfrm>
          <a:prstGeom prst="rect">
            <a:avLst/>
          </a:prstGeom>
        </p:spPr>
        <p:txBody>
          <a:bodyPr anchor="t" rtlCol="false" tIns="0" lIns="0" bIns="0" rIns="0">
            <a:spAutoFit/>
          </a:bodyPr>
          <a:lstStyle/>
          <a:p>
            <a:pPr algn="r" rtl="true">
              <a:lnSpc>
                <a:spcPts val="3898"/>
              </a:lnSpc>
            </a:pPr>
            <a:r>
              <a:rPr lang="ar-EG" sz="4641">
                <a:solidFill>
                  <a:srgbClr val="324E86"/>
                </a:solidFill>
                <a:latin typeface="TS Qamus"/>
                <a:ea typeface="TS Qamus"/>
                <a:cs typeface="TS Qamus"/>
                <a:sym typeface="TS Qamus"/>
                <a:rtl val="true"/>
              </a:rPr>
              <a:t>المحتوى</a:t>
            </a:r>
          </a:p>
        </p:txBody>
      </p:sp>
      <p:sp>
        <p:nvSpPr>
          <p:cNvPr name="TextBox 6" id="6"/>
          <p:cNvSpPr txBox="true"/>
          <p:nvPr/>
        </p:nvSpPr>
        <p:spPr>
          <a:xfrm rot="0">
            <a:off x="1558356" y="2959332"/>
            <a:ext cx="4205097" cy="4241568"/>
          </a:xfrm>
          <a:prstGeom prst="rect">
            <a:avLst/>
          </a:prstGeom>
        </p:spPr>
        <p:txBody>
          <a:bodyPr anchor="t" rtlCol="false" tIns="0" lIns="0" bIns="0" rIns="0">
            <a:spAutoFit/>
          </a:bodyPr>
          <a:lstStyle/>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من نحن</a:t>
            </a:r>
          </a:p>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مؤسسة الشركة</a:t>
            </a:r>
          </a:p>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سابق أعمالنا</a:t>
            </a:r>
          </a:p>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انجازتنا</a:t>
            </a:r>
          </a:p>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فكرة المشروع</a:t>
            </a:r>
          </a:p>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مراحل المشروع</a:t>
            </a:r>
          </a:p>
          <a:p>
            <a:pPr algn="r" rtl="true" marL="610668" indent="-305334" lvl="1">
              <a:lnSpc>
                <a:spcPts val="4270"/>
              </a:lnSpc>
              <a:buFont typeface="Arial"/>
              <a:buChar char="•"/>
            </a:pPr>
            <a:r>
              <a:rPr lang="ar-EG" sz="2828">
                <a:solidFill>
                  <a:srgbClr val="324E86"/>
                </a:solidFill>
                <a:latin typeface="Ara Hamah Sahet Alassi"/>
                <a:ea typeface="Ara Hamah Sahet Alassi"/>
                <a:cs typeface="Ara Hamah Sahet Alassi"/>
                <a:sym typeface="Ara Hamah Sahet Alassi"/>
                <a:rtl val="true"/>
              </a:rPr>
              <a:t>مميزات المشروع</a:t>
            </a:r>
          </a:p>
          <a:p>
            <a:pPr algn="r" rtl="true">
              <a:lnSpc>
                <a:spcPts val="4270"/>
              </a:lnSpc>
            </a:pP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988255" y="5143500"/>
            <a:ext cx="20503829" cy="8862607"/>
            <a:chOff x="0" y="0"/>
            <a:chExt cx="12407900" cy="5363210"/>
          </a:xfrm>
        </p:grpSpPr>
        <p:sp>
          <p:nvSpPr>
            <p:cNvPr name="Freeform 3" id="3"/>
            <p:cNvSpPr/>
            <p:nvPr/>
          </p:nvSpPr>
          <p:spPr>
            <a:xfrm flipH="false" flipV="false" rot="0">
              <a:off x="273" y="894"/>
              <a:ext cx="12408218" cy="5362900"/>
            </a:xfrm>
            <a:custGeom>
              <a:avLst/>
              <a:gdLst/>
              <a:ahLst/>
              <a:cxnLst/>
              <a:rect r="r" b="b" t="t" l="l"/>
              <a:pathLst>
                <a:path h="5362900" w="12408218">
                  <a:moveTo>
                    <a:pt x="257537" y="916046"/>
                  </a:moveTo>
                  <a:cubicBezTo>
                    <a:pt x="1389107" y="-1300104"/>
                    <a:pt x="5807437" y="1660266"/>
                    <a:pt x="7562577" y="579496"/>
                  </a:cubicBezTo>
                  <a:cubicBezTo>
                    <a:pt x="10082257" y="-971174"/>
                    <a:pt x="13390607" y="744596"/>
                    <a:pt x="12132037" y="3891656"/>
                  </a:cubicBezTo>
                  <a:cubicBezTo>
                    <a:pt x="11490687" y="5495666"/>
                    <a:pt x="8574767" y="4223126"/>
                    <a:pt x="7237457" y="4864476"/>
                  </a:cubicBezTo>
                  <a:cubicBezTo>
                    <a:pt x="3775437" y="6521826"/>
                    <a:pt x="-1188993" y="3748146"/>
                    <a:pt x="257537" y="916046"/>
                  </a:cubicBezTo>
                  <a:close/>
                </a:path>
              </a:pathLst>
            </a:custGeom>
            <a:blipFill>
              <a:blip r:embed="rId2"/>
              <a:stretch>
                <a:fillRect l="0" t="-11458" r="0" b="-11458"/>
              </a:stretch>
            </a:blipFill>
          </p:spPr>
        </p:sp>
      </p:grpSp>
      <p:sp>
        <p:nvSpPr>
          <p:cNvPr name="Freeform 4" id="4"/>
          <p:cNvSpPr/>
          <p:nvPr/>
        </p:nvSpPr>
        <p:spPr>
          <a:xfrm flipH="false" flipV="false" rot="0">
            <a:off x="-1623085" y="4448442"/>
            <a:ext cx="8140686" cy="7992674"/>
          </a:xfrm>
          <a:custGeom>
            <a:avLst/>
            <a:gdLst/>
            <a:ahLst/>
            <a:cxnLst/>
            <a:rect r="r" b="b" t="t" l="l"/>
            <a:pathLst>
              <a:path h="7992674" w="8140686">
                <a:moveTo>
                  <a:pt x="0" y="0"/>
                </a:moveTo>
                <a:lnTo>
                  <a:pt x="8140686" y="0"/>
                </a:lnTo>
                <a:lnTo>
                  <a:pt x="8140686" y="7992673"/>
                </a:lnTo>
                <a:lnTo>
                  <a:pt x="0" y="799267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Freeform 5" id="5"/>
          <p:cNvSpPr/>
          <p:nvPr/>
        </p:nvSpPr>
        <p:spPr>
          <a:xfrm flipH="false" flipV="false" rot="0">
            <a:off x="13992053" y="-4116166"/>
            <a:ext cx="8140686" cy="7992674"/>
          </a:xfrm>
          <a:custGeom>
            <a:avLst/>
            <a:gdLst/>
            <a:ahLst/>
            <a:cxnLst/>
            <a:rect r="r" b="b" t="t" l="l"/>
            <a:pathLst>
              <a:path h="7992674" w="8140686">
                <a:moveTo>
                  <a:pt x="0" y="0"/>
                </a:moveTo>
                <a:lnTo>
                  <a:pt x="8140686" y="0"/>
                </a:lnTo>
                <a:lnTo>
                  <a:pt x="8140686" y="7992673"/>
                </a:lnTo>
                <a:lnTo>
                  <a:pt x="0" y="7992673"/>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
        <p:nvSpPr>
          <p:cNvPr name="TextBox 6" id="6"/>
          <p:cNvSpPr txBox="true"/>
          <p:nvPr/>
        </p:nvSpPr>
        <p:spPr>
          <a:xfrm rot="0">
            <a:off x="6027458" y="2055609"/>
            <a:ext cx="6233084" cy="764161"/>
          </a:xfrm>
          <a:prstGeom prst="rect">
            <a:avLst/>
          </a:prstGeom>
        </p:spPr>
        <p:txBody>
          <a:bodyPr anchor="t" rtlCol="false" tIns="0" lIns="0" bIns="0" rIns="0">
            <a:spAutoFit/>
          </a:bodyPr>
          <a:lstStyle/>
          <a:p>
            <a:pPr algn="ctr" rtl="true">
              <a:lnSpc>
                <a:spcPts val="5464"/>
              </a:lnSpc>
            </a:pPr>
            <a:r>
              <a:rPr lang="ar-EG" sz="6505">
                <a:solidFill>
                  <a:srgbClr val="324E86"/>
                </a:solidFill>
                <a:latin typeface="TS Qamus"/>
                <a:ea typeface="TS Qamus"/>
                <a:cs typeface="TS Qamus"/>
                <a:sym typeface="TS Qamus"/>
                <a:rtl val="true"/>
              </a:rPr>
              <a:t>نبذه عن شركتنا</a:t>
            </a:r>
          </a:p>
        </p:txBody>
      </p:sp>
      <p:sp>
        <p:nvSpPr>
          <p:cNvPr name="TextBox 7" id="7"/>
          <p:cNvSpPr txBox="true"/>
          <p:nvPr/>
        </p:nvSpPr>
        <p:spPr>
          <a:xfrm rot="0">
            <a:off x="4745476" y="3048183"/>
            <a:ext cx="8797048" cy="1599499"/>
          </a:xfrm>
          <a:prstGeom prst="rect">
            <a:avLst/>
          </a:prstGeom>
        </p:spPr>
        <p:txBody>
          <a:bodyPr anchor="t" rtlCol="false" tIns="0" lIns="0" bIns="0" rIns="0">
            <a:spAutoFit/>
          </a:bodyPr>
          <a:lstStyle/>
          <a:p>
            <a:pPr algn="ctr" rtl="true">
              <a:lnSpc>
                <a:spcPts val="3188"/>
              </a:lnSpc>
            </a:pPr>
            <a:r>
              <a:rPr lang="ar-EG" sz="2277">
                <a:solidFill>
                  <a:srgbClr val="324E86"/>
                </a:solidFill>
                <a:latin typeface="Almarai"/>
                <a:ea typeface="Almarai"/>
                <a:cs typeface="Almarai"/>
                <a:sym typeface="Almarai"/>
                <a:rtl val="true"/>
              </a:rPr>
              <a:t>منظمة من المهنيين المرخصين والمهندسين المعماريين المدربين الذين يستخدمون معرفتهم العلمية ومهاراتهم الفنية وشخصيتهم الجمالية لإنشاء تصميمات معمارية.</a:t>
            </a:r>
          </a:p>
          <a:p>
            <a:pPr algn="ctr" rtl="true">
              <a:lnSpc>
                <a:spcPts val="3188"/>
              </a:lnSpc>
            </a:pP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10134529" y="-1340143"/>
            <a:ext cx="16306942" cy="13816427"/>
          </a:xfrm>
          <a:custGeom>
            <a:avLst/>
            <a:gdLst/>
            <a:ahLst/>
            <a:cxnLst/>
            <a:rect r="r" b="b" t="t" l="l"/>
            <a:pathLst>
              <a:path h="13816427" w="16306942">
                <a:moveTo>
                  <a:pt x="0" y="0"/>
                </a:moveTo>
                <a:lnTo>
                  <a:pt x="16306942" y="0"/>
                </a:lnTo>
                <a:lnTo>
                  <a:pt x="16306942" y="13816428"/>
                </a:lnTo>
                <a:lnTo>
                  <a:pt x="0" y="13816428"/>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8403763" y="2720558"/>
            <a:ext cx="4481439" cy="4481439"/>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4"/>
              <a:stretch>
                <a:fillRect l="0" t="-7389" r="0" b="-42704"/>
              </a:stretch>
            </a:blipFill>
          </p:spPr>
        </p:sp>
      </p:grpSp>
      <p:sp>
        <p:nvSpPr>
          <p:cNvPr name="TextBox 5" id="5"/>
          <p:cNvSpPr txBox="true"/>
          <p:nvPr/>
        </p:nvSpPr>
        <p:spPr>
          <a:xfrm rot="0">
            <a:off x="3190433" y="2825333"/>
            <a:ext cx="3916283" cy="1750608"/>
          </a:xfrm>
          <a:prstGeom prst="rect">
            <a:avLst/>
          </a:prstGeom>
        </p:spPr>
        <p:txBody>
          <a:bodyPr anchor="t" rtlCol="false" tIns="0" lIns="0" bIns="0" rIns="0">
            <a:spAutoFit/>
          </a:bodyPr>
          <a:lstStyle/>
          <a:p>
            <a:pPr algn="r" rtl="true">
              <a:lnSpc>
                <a:spcPts val="6753"/>
              </a:lnSpc>
            </a:pPr>
            <a:r>
              <a:rPr lang="ar-EG" sz="6621">
                <a:solidFill>
                  <a:srgbClr val="324E86"/>
                </a:solidFill>
                <a:latin typeface="TS Qamus"/>
                <a:ea typeface="TS Qamus"/>
                <a:cs typeface="TS Qamus"/>
                <a:sym typeface="TS Qamus"/>
                <a:rtl val="true"/>
              </a:rPr>
              <a:t>مؤسس الشركة</a:t>
            </a:r>
          </a:p>
        </p:txBody>
      </p:sp>
      <p:sp>
        <p:nvSpPr>
          <p:cNvPr name="TextBox 6" id="6"/>
          <p:cNvSpPr txBox="true"/>
          <p:nvPr/>
        </p:nvSpPr>
        <p:spPr>
          <a:xfrm rot="0">
            <a:off x="2790033" y="4831766"/>
            <a:ext cx="4316684" cy="3069321"/>
          </a:xfrm>
          <a:prstGeom prst="rect">
            <a:avLst/>
          </a:prstGeom>
        </p:spPr>
        <p:txBody>
          <a:bodyPr anchor="t" rtlCol="false" tIns="0" lIns="0" bIns="0" rIns="0">
            <a:spAutoFit/>
          </a:bodyPr>
          <a:lstStyle/>
          <a:p>
            <a:pPr algn="r" rtl="true">
              <a:lnSpc>
                <a:spcPts val="4074"/>
              </a:lnSpc>
            </a:pPr>
            <a:r>
              <a:rPr lang="ar-EG" sz="2910">
                <a:solidFill>
                  <a:srgbClr val="324E86"/>
                </a:solidFill>
                <a:latin typeface="Ara Hamah Sahet Alassi"/>
                <a:ea typeface="Ara Hamah Sahet Alassi"/>
                <a:cs typeface="Ara Hamah Sahet Alassi"/>
                <a:sym typeface="Ara Hamah Sahet Alassi"/>
                <a:rtl val="true"/>
              </a:rPr>
              <a:t>بدأت حياته المهنية كمصمم داخلي ومدير فني للعديد من الشركات ذات السمعة الطيبة. عازمًا على وضع خبرته موضع التنفيذ، دخلت عالم التصميم من خلال إنشاء استوديو التصميم الخاص بها.</a:t>
            </a:r>
          </a:p>
          <a:p>
            <a:pPr algn="r" rtl="true">
              <a:lnSpc>
                <a:spcPts val="4074"/>
              </a:lnSpc>
            </a:pP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8436410" y="4777300"/>
            <a:ext cx="4343649" cy="3932416"/>
            <a:chOff x="0" y="0"/>
            <a:chExt cx="5580380" cy="5052060"/>
          </a:xfrm>
        </p:grpSpPr>
        <p:sp>
          <p:nvSpPr>
            <p:cNvPr name="Freeform 3" id="3"/>
            <p:cNvSpPr/>
            <p:nvPr/>
          </p:nvSpPr>
          <p:spPr>
            <a:xfrm flipH="false" flipV="false" rot="0">
              <a:off x="-705" y="-225"/>
              <a:ext cx="5580557" cy="5052325"/>
            </a:xfrm>
            <a:custGeom>
              <a:avLst/>
              <a:gdLst/>
              <a:ahLst/>
              <a:cxnLst/>
              <a:rect r="r" b="b" t="t" l="l"/>
              <a:pathLst>
                <a:path h="5052325" w="5580557">
                  <a:moveTo>
                    <a:pt x="4709865" y="382495"/>
                  </a:moveTo>
                  <a:cubicBezTo>
                    <a:pt x="3938975" y="-21365"/>
                    <a:pt x="3222695" y="439645"/>
                    <a:pt x="2649925" y="439645"/>
                  </a:cubicBezTo>
                  <a:cubicBezTo>
                    <a:pt x="2205425" y="439645"/>
                    <a:pt x="1367225" y="-672875"/>
                    <a:pt x="366465" y="641575"/>
                  </a:cubicBezTo>
                  <a:cubicBezTo>
                    <a:pt x="-634295" y="1956025"/>
                    <a:pt x="612845" y="3193005"/>
                    <a:pt x="1734255" y="4273775"/>
                  </a:cubicBezTo>
                  <a:cubicBezTo>
                    <a:pt x="2855665" y="5354545"/>
                    <a:pt x="4379665" y="5336765"/>
                    <a:pt x="5259775" y="4052795"/>
                  </a:cubicBezTo>
                  <a:cubicBezTo>
                    <a:pt x="5854135" y="3186655"/>
                    <a:pt x="5595055" y="847315"/>
                    <a:pt x="4709865" y="382495"/>
                  </a:cubicBezTo>
                  <a:close/>
                </a:path>
              </a:pathLst>
            </a:custGeom>
            <a:blipFill>
              <a:blip r:embed="rId2"/>
              <a:stretch>
                <a:fillRect l="-17943" t="0" r="-17943" b="0"/>
              </a:stretch>
            </a:blipFill>
          </p:spPr>
        </p:sp>
      </p:grpSp>
      <p:grpSp>
        <p:nvGrpSpPr>
          <p:cNvPr name="Group 4" id="4"/>
          <p:cNvGrpSpPr/>
          <p:nvPr/>
        </p:nvGrpSpPr>
        <p:grpSpPr>
          <a:xfrm rot="0">
            <a:off x="12041505" y="-469070"/>
            <a:ext cx="5233302" cy="5246370"/>
            <a:chOff x="0" y="0"/>
            <a:chExt cx="5594350" cy="5608320"/>
          </a:xfrm>
        </p:grpSpPr>
        <p:sp>
          <p:nvSpPr>
            <p:cNvPr name="Freeform 5" id="5"/>
            <p:cNvSpPr/>
            <p:nvPr/>
          </p:nvSpPr>
          <p:spPr>
            <a:xfrm flipH="false" flipV="false" rot="0">
              <a:off x="491" y="474"/>
              <a:ext cx="5594679" cy="5608083"/>
            </a:xfrm>
            <a:custGeom>
              <a:avLst/>
              <a:gdLst/>
              <a:ahLst/>
              <a:cxnLst/>
              <a:rect r="r" b="b" t="t" l="l"/>
              <a:pathLst>
                <a:path h="5608083" w="5594679">
                  <a:moveTo>
                    <a:pt x="3495819" y="150656"/>
                  </a:moveTo>
                  <a:cubicBezTo>
                    <a:pt x="4688349" y="317026"/>
                    <a:pt x="6184409" y="779306"/>
                    <a:pt x="5355099" y="2868456"/>
                  </a:cubicBezTo>
                  <a:cubicBezTo>
                    <a:pt x="4525789" y="4957606"/>
                    <a:pt x="2808749" y="5328446"/>
                    <a:pt x="1979439" y="5557046"/>
                  </a:cubicBezTo>
                  <a:cubicBezTo>
                    <a:pt x="1150129" y="5785646"/>
                    <a:pt x="176039" y="5242086"/>
                    <a:pt x="520209" y="4011456"/>
                  </a:cubicBezTo>
                  <a:cubicBezTo>
                    <a:pt x="821199" y="2934496"/>
                    <a:pt x="-80501" y="1580676"/>
                    <a:pt x="5859" y="694216"/>
                  </a:cubicBezTo>
                  <a:cubicBezTo>
                    <a:pt x="92219" y="-192244"/>
                    <a:pt x="2064529" y="-50004"/>
                    <a:pt x="3495819" y="150656"/>
                  </a:cubicBezTo>
                  <a:close/>
                </a:path>
              </a:pathLst>
            </a:custGeom>
            <a:blipFill>
              <a:blip r:embed="rId3"/>
              <a:stretch>
                <a:fillRect l="-30191" t="0" r="-30191" b="0"/>
              </a:stretch>
            </a:blipFill>
          </p:spPr>
        </p:sp>
      </p:grpSp>
      <p:grpSp>
        <p:nvGrpSpPr>
          <p:cNvPr name="Group 6" id="6"/>
          <p:cNvGrpSpPr/>
          <p:nvPr/>
        </p:nvGrpSpPr>
        <p:grpSpPr>
          <a:xfrm rot="0">
            <a:off x="13500440" y="4777300"/>
            <a:ext cx="5933428" cy="6051748"/>
            <a:chOff x="0" y="0"/>
            <a:chExt cx="6050280" cy="6170930"/>
          </a:xfrm>
        </p:grpSpPr>
        <p:sp>
          <p:nvSpPr>
            <p:cNvPr name="Freeform 7" id="7"/>
            <p:cNvSpPr/>
            <p:nvPr/>
          </p:nvSpPr>
          <p:spPr>
            <a:xfrm flipH="false" flipV="false" rot="0">
              <a:off x="128" y="398"/>
              <a:ext cx="6051399" cy="6171251"/>
            </a:xfrm>
            <a:custGeom>
              <a:avLst/>
              <a:gdLst/>
              <a:ahLst/>
              <a:cxnLst/>
              <a:rect r="r" b="b" t="t" l="l"/>
              <a:pathLst>
                <a:path h="6171251" w="6051399">
                  <a:moveTo>
                    <a:pt x="2231262" y="6101952"/>
                  </a:moveTo>
                  <a:cubicBezTo>
                    <a:pt x="3261232" y="5816202"/>
                    <a:pt x="2603372" y="4900532"/>
                    <a:pt x="3948302" y="3612752"/>
                  </a:cubicBezTo>
                  <a:cubicBezTo>
                    <a:pt x="5211952" y="2403712"/>
                    <a:pt x="6410832" y="2622152"/>
                    <a:pt x="5951092" y="780652"/>
                  </a:cubicBezTo>
                  <a:cubicBezTo>
                    <a:pt x="5577712" y="-706518"/>
                    <a:pt x="1343532" y="65642"/>
                    <a:pt x="358012" y="1963022"/>
                  </a:cubicBezTo>
                  <a:cubicBezTo>
                    <a:pt x="-490348" y="3597512"/>
                    <a:pt x="182752" y="6670912"/>
                    <a:pt x="2231262" y="6101952"/>
                  </a:cubicBezTo>
                  <a:close/>
                </a:path>
              </a:pathLst>
            </a:custGeom>
            <a:blipFill>
              <a:blip r:embed="rId4"/>
              <a:stretch>
                <a:fillRect l="-26485" t="0" r="-26485" b="0"/>
              </a:stretch>
            </a:blipFill>
          </p:spPr>
        </p:sp>
      </p:grpSp>
      <p:sp>
        <p:nvSpPr>
          <p:cNvPr name="TextBox 8" id="8"/>
          <p:cNvSpPr txBox="true"/>
          <p:nvPr/>
        </p:nvSpPr>
        <p:spPr>
          <a:xfrm rot="0">
            <a:off x="1894353" y="4134186"/>
            <a:ext cx="4427178" cy="1009314"/>
          </a:xfrm>
          <a:prstGeom prst="rect">
            <a:avLst/>
          </a:prstGeom>
        </p:spPr>
        <p:txBody>
          <a:bodyPr anchor="t" rtlCol="false" tIns="0" lIns="0" bIns="0" rIns="0">
            <a:spAutoFit/>
          </a:bodyPr>
          <a:lstStyle/>
          <a:p>
            <a:pPr algn="r" rtl="true">
              <a:lnSpc>
                <a:spcPts val="7191"/>
              </a:lnSpc>
            </a:pPr>
            <a:r>
              <a:rPr lang="ar-EG" sz="8560">
                <a:solidFill>
                  <a:srgbClr val="324E86"/>
                </a:solidFill>
                <a:latin typeface="TS Qamus"/>
                <a:ea typeface="TS Qamus"/>
                <a:cs typeface="TS Qamus"/>
                <a:sym typeface="TS Qamus"/>
                <a:rtl val="true"/>
              </a:rPr>
              <a:t>أعمالنا</a:t>
            </a:r>
          </a:p>
        </p:txBody>
      </p:sp>
      <p:sp>
        <p:nvSpPr>
          <p:cNvPr name="TextBox 9" id="9"/>
          <p:cNvSpPr txBox="true"/>
          <p:nvPr/>
        </p:nvSpPr>
        <p:spPr>
          <a:xfrm rot="0">
            <a:off x="3515541" y="2585718"/>
            <a:ext cx="3172210" cy="1480348"/>
          </a:xfrm>
          <a:prstGeom prst="rect">
            <a:avLst/>
          </a:prstGeom>
        </p:spPr>
        <p:txBody>
          <a:bodyPr anchor="t" rtlCol="false" tIns="0" lIns="0" bIns="0" rIns="0">
            <a:spAutoFit/>
          </a:bodyPr>
          <a:lstStyle/>
          <a:p>
            <a:pPr algn="r" rtl="true">
              <a:lnSpc>
                <a:spcPts val="12033"/>
              </a:lnSpc>
            </a:pPr>
            <a:r>
              <a:rPr lang="ar-EG" sz="8595">
                <a:solidFill>
                  <a:srgbClr val="324E86"/>
                </a:solidFill>
                <a:latin typeface="TS Qamus"/>
                <a:ea typeface="TS Qamus"/>
                <a:cs typeface="TS Qamus"/>
                <a:sym typeface="TS Qamus"/>
                <a:rtl val="true"/>
              </a:rPr>
              <a:t>سابق</a:t>
            </a:r>
          </a:p>
        </p:txBody>
      </p:sp>
      <p:sp>
        <p:nvSpPr>
          <p:cNvPr name="TextBox 10" id="10"/>
          <p:cNvSpPr txBox="true"/>
          <p:nvPr/>
        </p:nvSpPr>
        <p:spPr>
          <a:xfrm rot="0">
            <a:off x="2580820" y="5436808"/>
            <a:ext cx="4446014" cy="2175128"/>
          </a:xfrm>
          <a:prstGeom prst="rect">
            <a:avLst/>
          </a:prstGeom>
        </p:spPr>
        <p:txBody>
          <a:bodyPr anchor="t" rtlCol="false" tIns="0" lIns="0" bIns="0" rIns="0">
            <a:spAutoFit/>
          </a:bodyPr>
          <a:lstStyle/>
          <a:p>
            <a:pPr algn="r" rtl="true">
              <a:lnSpc>
                <a:spcPts val="3486"/>
              </a:lnSpc>
            </a:pPr>
            <a:r>
              <a:rPr lang="ar-EG" sz="2490">
                <a:solidFill>
                  <a:srgbClr val="324E86"/>
                </a:solidFill>
                <a:latin typeface="Ara Hamah Sahet Alassi"/>
                <a:ea typeface="Ara Hamah Sahet Alassi"/>
                <a:cs typeface="Ara Hamah Sahet Alassi"/>
                <a:sym typeface="Ara Hamah Sahet Alassi"/>
                <a:rtl val="true"/>
              </a:rPr>
              <a:t>يتميز تصميمنا بالتجريد، حيث يتم تقليل كل العناصر إلى جودتها الأساسية وتحقيق البساطة. ورغم ذلك، فإن الزخرفة لا تخلو تمامًا من الفكرة، إذ تم تخفيض كل الأجزاء والتفاصيل والنجارة إلى مرحلة لا يستطيع أحد إزالة أي شيء منها لتحسين التصميم.</a:t>
            </a:r>
          </a:p>
        </p:txBody>
      </p:sp>
      <p:sp>
        <p:nvSpPr>
          <p:cNvPr name="Freeform 11" id="11"/>
          <p:cNvSpPr/>
          <p:nvPr/>
        </p:nvSpPr>
        <p:spPr>
          <a:xfrm flipH="false" flipV="false" rot="0">
            <a:off x="13992053" y="-4116166"/>
            <a:ext cx="8140686" cy="7992674"/>
          </a:xfrm>
          <a:custGeom>
            <a:avLst/>
            <a:gdLst/>
            <a:ahLst/>
            <a:cxnLst/>
            <a:rect r="r" b="b" t="t" l="l"/>
            <a:pathLst>
              <a:path h="7992674" w="8140686">
                <a:moveTo>
                  <a:pt x="0" y="0"/>
                </a:moveTo>
                <a:lnTo>
                  <a:pt x="8140686" y="0"/>
                </a:lnTo>
                <a:lnTo>
                  <a:pt x="8140686" y="7992673"/>
                </a:lnTo>
                <a:lnTo>
                  <a:pt x="0" y="7992673"/>
                </a:lnTo>
                <a:lnTo>
                  <a:pt x="0" y="0"/>
                </a:lnTo>
                <a:close/>
              </a:path>
            </a:pathLst>
          </a:custGeom>
          <a:blipFill>
            <a:blip r:embed="rId5">
              <a:extLst>
                <a:ext uri="{96DAC541-7B7A-43D3-8B79-37D633B846F1}">
                  <asvg:svgBlip xmlns:asvg="http://schemas.microsoft.com/office/drawing/2016/SVG/main" r:embed="rId6"/>
                </a:ext>
              </a:extLst>
            </a:blip>
            <a:stretch>
              <a:fillRect l="0" t="0" r="0" b="0"/>
            </a:stretch>
          </a:blipFill>
        </p:spPr>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AutoShape 2" id="2"/>
          <p:cNvSpPr/>
          <p:nvPr/>
        </p:nvSpPr>
        <p:spPr>
          <a:xfrm>
            <a:off x="-94951" y="4419291"/>
            <a:ext cx="6492240" cy="0"/>
          </a:xfrm>
          <a:prstGeom prst="line">
            <a:avLst/>
          </a:prstGeom>
          <a:ln cap="flat" w="19050">
            <a:solidFill>
              <a:srgbClr val="324E86"/>
            </a:solidFill>
            <a:prstDash val="solid"/>
            <a:headEnd type="none" len="sm" w="sm"/>
            <a:tailEnd type="none" len="sm" w="sm"/>
          </a:ln>
        </p:spPr>
      </p:sp>
      <p:sp>
        <p:nvSpPr>
          <p:cNvPr name="AutoShape 3" id="3"/>
          <p:cNvSpPr/>
          <p:nvPr/>
        </p:nvSpPr>
        <p:spPr>
          <a:xfrm>
            <a:off x="-94951" y="6547029"/>
            <a:ext cx="6492240" cy="0"/>
          </a:xfrm>
          <a:prstGeom prst="line">
            <a:avLst/>
          </a:prstGeom>
          <a:ln cap="flat" w="19050">
            <a:solidFill>
              <a:srgbClr val="324E86"/>
            </a:solidFill>
            <a:prstDash val="solid"/>
            <a:headEnd type="none" len="sm" w="sm"/>
            <a:tailEnd type="none" len="sm" w="sm"/>
          </a:ln>
        </p:spPr>
      </p:sp>
      <p:sp>
        <p:nvSpPr>
          <p:cNvPr name="AutoShape 4" id="4"/>
          <p:cNvSpPr/>
          <p:nvPr/>
        </p:nvSpPr>
        <p:spPr>
          <a:xfrm>
            <a:off x="-94951" y="8463752"/>
            <a:ext cx="6492240" cy="0"/>
          </a:xfrm>
          <a:prstGeom prst="line">
            <a:avLst/>
          </a:prstGeom>
          <a:ln cap="flat" w="19050">
            <a:solidFill>
              <a:srgbClr val="324E86"/>
            </a:solidFill>
            <a:prstDash val="solid"/>
            <a:headEnd type="none" len="sm" w="sm"/>
            <a:tailEnd type="none" len="sm" w="sm"/>
          </a:ln>
        </p:spPr>
      </p:sp>
      <p:sp>
        <p:nvSpPr>
          <p:cNvPr name="Freeform 5" id="5"/>
          <p:cNvSpPr/>
          <p:nvPr/>
        </p:nvSpPr>
        <p:spPr>
          <a:xfrm flipH="false" flipV="false" rot="0">
            <a:off x="13611196" y="2958571"/>
            <a:ext cx="5746221" cy="6113001"/>
          </a:xfrm>
          <a:custGeom>
            <a:avLst/>
            <a:gdLst/>
            <a:ahLst/>
            <a:cxnLst/>
            <a:rect r="r" b="b" t="t" l="l"/>
            <a:pathLst>
              <a:path h="6113001" w="5746221">
                <a:moveTo>
                  <a:pt x="0" y="0"/>
                </a:moveTo>
                <a:lnTo>
                  <a:pt x="5746220" y="0"/>
                </a:lnTo>
                <a:lnTo>
                  <a:pt x="5746220" y="6113001"/>
                </a:lnTo>
                <a:lnTo>
                  <a:pt x="0" y="6113001"/>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6" id="6"/>
          <p:cNvGrpSpPr/>
          <p:nvPr/>
        </p:nvGrpSpPr>
        <p:grpSpPr>
          <a:xfrm rot="0">
            <a:off x="11478359" y="5609747"/>
            <a:ext cx="5005947" cy="5246370"/>
            <a:chOff x="0" y="0"/>
            <a:chExt cx="5923280" cy="6207760"/>
          </a:xfrm>
        </p:grpSpPr>
        <p:sp>
          <p:nvSpPr>
            <p:cNvPr name="Freeform 7" id="7"/>
            <p:cNvSpPr/>
            <p:nvPr/>
          </p:nvSpPr>
          <p:spPr>
            <a:xfrm flipH="false" flipV="false" rot="0">
              <a:off x="-309" y="-327"/>
              <a:ext cx="5923912" cy="6207000"/>
            </a:xfrm>
            <a:custGeom>
              <a:avLst/>
              <a:gdLst/>
              <a:ahLst/>
              <a:cxnLst/>
              <a:rect r="r" b="b" t="t" l="l"/>
              <a:pathLst>
                <a:path h="6207000" w="5923912">
                  <a:moveTo>
                    <a:pt x="5065069" y="1418917"/>
                  </a:moveTo>
                  <a:cubicBezTo>
                    <a:pt x="5722929" y="2419677"/>
                    <a:pt x="6359199" y="4731077"/>
                    <a:pt x="5528619" y="5674687"/>
                  </a:cubicBezTo>
                  <a:cubicBezTo>
                    <a:pt x="4633269" y="6693227"/>
                    <a:pt x="3662989" y="5788987"/>
                    <a:pt x="1031549" y="6189037"/>
                  </a:cubicBezTo>
                  <a:cubicBezTo>
                    <a:pt x="-42871" y="6352867"/>
                    <a:pt x="-199081" y="5366077"/>
                    <a:pt x="202239" y="4450407"/>
                  </a:cubicBezTo>
                  <a:cubicBezTo>
                    <a:pt x="603559" y="3534737"/>
                    <a:pt x="2347269" y="4021147"/>
                    <a:pt x="2433629" y="3134687"/>
                  </a:cubicBezTo>
                  <a:cubicBezTo>
                    <a:pt x="2577139" y="1648787"/>
                    <a:pt x="1579" y="1361767"/>
                    <a:pt x="974399" y="416887"/>
                  </a:cubicBezTo>
                  <a:cubicBezTo>
                    <a:pt x="1883719" y="-463223"/>
                    <a:pt x="4220519" y="134947"/>
                    <a:pt x="5065069" y="1418917"/>
                  </a:cubicBezTo>
                  <a:close/>
                </a:path>
              </a:pathLst>
            </a:custGeom>
            <a:blipFill>
              <a:blip r:embed="rId4"/>
              <a:stretch>
                <a:fillRect l="0" t="0" r="-57266" b="0"/>
              </a:stretch>
            </a:blipFill>
          </p:spPr>
        </p:sp>
      </p:grpSp>
      <p:grpSp>
        <p:nvGrpSpPr>
          <p:cNvPr name="Group 8" id="8"/>
          <p:cNvGrpSpPr/>
          <p:nvPr/>
        </p:nvGrpSpPr>
        <p:grpSpPr>
          <a:xfrm rot="0">
            <a:off x="7731000" y="5073534"/>
            <a:ext cx="4116214" cy="3595672"/>
            <a:chOff x="0" y="0"/>
            <a:chExt cx="5975350" cy="5219700"/>
          </a:xfrm>
        </p:grpSpPr>
        <p:sp>
          <p:nvSpPr>
            <p:cNvPr name="Freeform 9" id="9"/>
            <p:cNvSpPr/>
            <p:nvPr/>
          </p:nvSpPr>
          <p:spPr>
            <a:xfrm flipH="false" flipV="false" rot="0">
              <a:off x="6467" y="6412"/>
              <a:ext cx="5963222" cy="5207231"/>
            </a:xfrm>
            <a:custGeom>
              <a:avLst/>
              <a:gdLst/>
              <a:ahLst/>
              <a:cxnLst/>
              <a:rect r="r" b="b" t="t" l="l"/>
              <a:pathLst>
                <a:path h="5207231" w="5963222">
                  <a:moveTo>
                    <a:pt x="2335413" y="4117278"/>
                  </a:moveTo>
                  <a:cubicBezTo>
                    <a:pt x="3827663" y="4117278"/>
                    <a:pt x="3023753" y="5271708"/>
                    <a:pt x="4566803" y="5204398"/>
                  </a:cubicBezTo>
                  <a:cubicBezTo>
                    <a:pt x="5882523" y="5147248"/>
                    <a:pt x="6855343" y="2572958"/>
                    <a:pt x="4681103" y="1371538"/>
                  </a:cubicBezTo>
                  <a:cubicBezTo>
                    <a:pt x="2945013" y="411418"/>
                    <a:pt x="104023" y="-917002"/>
                    <a:pt x="504073" y="913068"/>
                  </a:cubicBezTo>
                  <a:cubicBezTo>
                    <a:pt x="904123" y="2743138"/>
                    <a:pt x="-525897" y="3315908"/>
                    <a:pt x="218323" y="4288728"/>
                  </a:cubicBezTo>
                  <a:cubicBezTo>
                    <a:pt x="962543" y="5261548"/>
                    <a:pt x="1018423" y="4117278"/>
                    <a:pt x="2335413" y="4117278"/>
                  </a:cubicBezTo>
                  <a:close/>
                </a:path>
              </a:pathLst>
            </a:custGeom>
            <a:blipFill>
              <a:blip r:embed="rId5"/>
              <a:stretch>
                <a:fillRect l="-15491" t="0" r="-15491" b="0"/>
              </a:stretch>
            </a:blipFill>
          </p:spPr>
        </p:sp>
      </p:grpSp>
      <p:sp>
        <p:nvSpPr>
          <p:cNvPr name="TextBox 10" id="10"/>
          <p:cNvSpPr txBox="true"/>
          <p:nvPr/>
        </p:nvSpPr>
        <p:spPr>
          <a:xfrm rot="0">
            <a:off x="12022353" y="1662438"/>
            <a:ext cx="2938644" cy="625153"/>
          </a:xfrm>
          <a:prstGeom prst="rect">
            <a:avLst/>
          </a:prstGeom>
        </p:spPr>
        <p:txBody>
          <a:bodyPr anchor="t" rtlCol="false" tIns="0" lIns="0" bIns="0" rIns="0">
            <a:spAutoFit/>
          </a:bodyPr>
          <a:lstStyle/>
          <a:p>
            <a:pPr algn="r" rtl="true">
              <a:lnSpc>
                <a:spcPts val="4485"/>
              </a:lnSpc>
            </a:pPr>
            <a:r>
              <a:rPr lang="ar-EG" sz="5340">
                <a:solidFill>
                  <a:srgbClr val="324E86"/>
                </a:solidFill>
                <a:latin typeface="TS Qamus"/>
                <a:ea typeface="TS Qamus"/>
                <a:cs typeface="TS Qamus"/>
                <a:sym typeface="TS Qamus"/>
                <a:rtl val="true"/>
              </a:rPr>
              <a:t>انجازتنا</a:t>
            </a:r>
          </a:p>
        </p:txBody>
      </p:sp>
      <p:sp>
        <p:nvSpPr>
          <p:cNvPr name="TextBox 11" id="11"/>
          <p:cNvSpPr txBox="true"/>
          <p:nvPr/>
        </p:nvSpPr>
        <p:spPr>
          <a:xfrm rot="0">
            <a:off x="9789107" y="2230441"/>
            <a:ext cx="5171890" cy="448879"/>
          </a:xfrm>
          <a:prstGeom prst="rect">
            <a:avLst/>
          </a:prstGeom>
        </p:spPr>
        <p:txBody>
          <a:bodyPr anchor="t" rtlCol="false" tIns="0" lIns="0" bIns="0" rIns="0">
            <a:spAutoFit/>
          </a:bodyPr>
          <a:lstStyle/>
          <a:p>
            <a:pPr algn="r" rtl="true">
              <a:lnSpc>
                <a:spcPts val="3608"/>
              </a:lnSpc>
            </a:pPr>
            <a:r>
              <a:rPr lang="ar-EG" sz="2577">
                <a:solidFill>
                  <a:srgbClr val="324E86"/>
                </a:solidFill>
                <a:latin typeface="Ara Hamah Sahet Alassi"/>
                <a:ea typeface="Ara Hamah Sahet Alassi"/>
                <a:cs typeface="Ara Hamah Sahet Alassi"/>
                <a:sym typeface="Ara Hamah Sahet Alassi"/>
                <a:rtl val="true"/>
              </a:rPr>
              <a:t>نفتخر بعدد المشاريع التي انجازنها على مدار رحلتنا</a:t>
            </a:r>
          </a:p>
        </p:txBody>
      </p:sp>
      <p:sp>
        <p:nvSpPr>
          <p:cNvPr name="TextBox 12" id="12"/>
          <p:cNvSpPr txBox="true"/>
          <p:nvPr/>
        </p:nvSpPr>
        <p:spPr>
          <a:xfrm rot="0">
            <a:off x="3458645" y="3053821"/>
            <a:ext cx="2938644" cy="395793"/>
          </a:xfrm>
          <a:prstGeom prst="rect">
            <a:avLst/>
          </a:prstGeom>
        </p:spPr>
        <p:txBody>
          <a:bodyPr anchor="t" rtlCol="false" tIns="0" lIns="0" bIns="0" rIns="0">
            <a:spAutoFit/>
          </a:bodyPr>
          <a:lstStyle/>
          <a:p>
            <a:pPr algn="r" rtl="true">
              <a:lnSpc>
                <a:spcPts val="2721"/>
              </a:lnSpc>
            </a:pPr>
            <a:r>
              <a:rPr lang="en-US" sz="3240">
                <a:solidFill>
                  <a:srgbClr val="324E86"/>
                </a:solidFill>
                <a:latin typeface="TS Qamus"/>
                <a:ea typeface="TS Qamus"/>
                <a:cs typeface="TS Qamus"/>
                <a:sym typeface="TS Qamus"/>
              </a:rPr>
              <a:t>٧٠</a:t>
            </a:r>
            <a:r>
              <a:rPr lang="ar-EG" sz="3240">
                <a:solidFill>
                  <a:srgbClr val="324E86"/>
                </a:solidFill>
                <a:latin typeface="TS Qamus"/>
                <a:ea typeface="TS Qamus"/>
                <a:cs typeface="TS Qamus"/>
                <a:sym typeface="TS Qamus"/>
                <a:rtl val="true"/>
              </a:rPr>
              <a:t> ڤيلا سكنية</a:t>
            </a:r>
          </a:p>
        </p:txBody>
      </p:sp>
      <p:sp>
        <p:nvSpPr>
          <p:cNvPr name="TextBox 13" id="13"/>
          <p:cNvSpPr txBox="true"/>
          <p:nvPr/>
        </p:nvSpPr>
        <p:spPr>
          <a:xfrm rot="0">
            <a:off x="2861441" y="5009556"/>
            <a:ext cx="3535848" cy="395793"/>
          </a:xfrm>
          <a:prstGeom prst="rect">
            <a:avLst/>
          </a:prstGeom>
        </p:spPr>
        <p:txBody>
          <a:bodyPr anchor="t" rtlCol="false" tIns="0" lIns="0" bIns="0" rIns="0">
            <a:spAutoFit/>
          </a:bodyPr>
          <a:lstStyle/>
          <a:p>
            <a:pPr algn="r" rtl="true">
              <a:lnSpc>
                <a:spcPts val="2721"/>
              </a:lnSpc>
            </a:pPr>
            <a:r>
              <a:rPr lang="en-US" sz="3240">
                <a:solidFill>
                  <a:srgbClr val="324E86"/>
                </a:solidFill>
                <a:latin typeface="TS Qamus"/>
                <a:ea typeface="TS Qamus"/>
                <a:cs typeface="TS Qamus"/>
                <a:sym typeface="TS Qamus"/>
              </a:rPr>
              <a:t>٤٠</a:t>
            </a:r>
            <a:r>
              <a:rPr lang="ar-EG" sz="3240">
                <a:solidFill>
                  <a:srgbClr val="324E86"/>
                </a:solidFill>
                <a:latin typeface="TS Qamus"/>
                <a:ea typeface="TS Qamus"/>
                <a:cs typeface="TS Qamus"/>
                <a:sym typeface="TS Qamus"/>
                <a:rtl val="true"/>
              </a:rPr>
              <a:t> منتجع سياحي</a:t>
            </a:r>
          </a:p>
        </p:txBody>
      </p:sp>
      <p:sp>
        <p:nvSpPr>
          <p:cNvPr name="TextBox 14" id="14"/>
          <p:cNvSpPr txBox="true"/>
          <p:nvPr/>
        </p:nvSpPr>
        <p:spPr>
          <a:xfrm rot="0">
            <a:off x="3226777" y="5414875"/>
            <a:ext cx="3170512" cy="860994"/>
          </a:xfrm>
          <a:prstGeom prst="rect">
            <a:avLst/>
          </a:prstGeom>
        </p:spPr>
        <p:txBody>
          <a:bodyPr anchor="t" rtlCol="false" tIns="0" lIns="0" bIns="0" rIns="0">
            <a:spAutoFit/>
          </a:bodyPr>
          <a:lstStyle/>
          <a:p>
            <a:pPr algn="r" rtl="true">
              <a:lnSpc>
                <a:spcPts val="3468"/>
              </a:lnSpc>
            </a:pPr>
            <a:r>
              <a:rPr lang="ar-EG" sz="2477">
                <a:solidFill>
                  <a:srgbClr val="324E86"/>
                </a:solidFill>
                <a:latin typeface="Ara Hamah Sahet Alassi"/>
                <a:ea typeface="Ara Hamah Sahet Alassi"/>
                <a:cs typeface="Ara Hamah Sahet Alassi"/>
                <a:sym typeface="Ara Hamah Sahet Alassi"/>
                <a:rtl val="true"/>
              </a:rPr>
              <a:t>افضل الاماكن المتواجده على المناطق السياحية</a:t>
            </a:r>
          </a:p>
        </p:txBody>
      </p:sp>
      <p:sp>
        <p:nvSpPr>
          <p:cNvPr name="TextBox 15" id="15"/>
          <p:cNvSpPr txBox="true"/>
          <p:nvPr/>
        </p:nvSpPr>
        <p:spPr>
          <a:xfrm rot="0">
            <a:off x="3226777" y="3461505"/>
            <a:ext cx="3170512" cy="860994"/>
          </a:xfrm>
          <a:prstGeom prst="rect">
            <a:avLst/>
          </a:prstGeom>
        </p:spPr>
        <p:txBody>
          <a:bodyPr anchor="t" rtlCol="false" tIns="0" lIns="0" bIns="0" rIns="0">
            <a:spAutoFit/>
          </a:bodyPr>
          <a:lstStyle/>
          <a:p>
            <a:pPr algn="r" rtl="true">
              <a:lnSpc>
                <a:spcPts val="3468"/>
              </a:lnSpc>
            </a:pPr>
            <a:r>
              <a:rPr lang="ar-EG" sz="2477">
                <a:solidFill>
                  <a:srgbClr val="324E86"/>
                </a:solidFill>
                <a:latin typeface="Ara Hamah Sahet Alassi"/>
                <a:ea typeface="Ara Hamah Sahet Alassi"/>
                <a:cs typeface="Ara Hamah Sahet Alassi"/>
                <a:sym typeface="Ara Hamah Sahet Alassi"/>
                <a:rtl val="true"/>
              </a:rPr>
              <a:t>وفرنا العديد من التصاميم الرائعة لدى زبائنا</a:t>
            </a:r>
          </a:p>
        </p:txBody>
      </p:sp>
      <p:sp>
        <p:nvSpPr>
          <p:cNvPr name="TextBox 16" id="16"/>
          <p:cNvSpPr txBox="true"/>
          <p:nvPr/>
        </p:nvSpPr>
        <p:spPr>
          <a:xfrm rot="0">
            <a:off x="3458645" y="6966620"/>
            <a:ext cx="2938644" cy="395793"/>
          </a:xfrm>
          <a:prstGeom prst="rect">
            <a:avLst/>
          </a:prstGeom>
        </p:spPr>
        <p:txBody>
          <a:bodyPr anchor="t" rtlCol="false" tIns="0" lIns="0" bIns="0" rIns="0">
            <a:spAutoFit/>
          </a:bodyPr>
          <a:lstStyle/>
          <a:p>
            <a:pPr algn="r" rtl="true">
              <a:lnSpc>
                <a:spcPts val="2721"/>
              </a:lnSpc>
            </a:pPr>
            <a:r>
              <a:rPr lang="en-US" sz="3240">
                <a:solidFill>
                  <a:srgbClr val="324E86"/>
                </a:solidFill>
                <a:latin typeface="TS Qamus"/>
                <a:ea typeface="TS Qamus"/>
                <a:cs typeface="TS Qamus"/>
                <a:sym typeface="TS Qamus"/>
              </a:rPr>
              <a:t>٢٥</a:t>
            </a:r>
            <a:r>
              <a:rPr lang="ar-EG" sz="3240">
                <a:solidFill>
                  <a:srgbClr val="324E86"/>
                </a:solidFill>
                <a:latin typeface="TS Qamus"/>
                <a:ea typeface="TS Qamus"/>
                <a:cs typeface="TS Qamus"/>
                <a:sym typeface="TS Qamus"/>
                <a:rtl val="true"/>
              </a:rPr>
              <a:t> فندق</a:t>
            </a:r>
          </a:p>
        </p:txBody>
      </p:sp>
      <p:sp>
        <p:nvSpPr>
          <p:cNvPr name="TextBox 17" id="17"/>
          <p:cNvSpPr txBox="true"/>
          <p:nvPr/>
        </p:nvSpPr>
        <p:spPr>
          <a:xfrm rot="0">
            <a:off x="3226777" y="7371938"/>
            <a:ext cx="3170512" cy="860994"/>
          </a:xfrm>
          <a:prstGeom prst="rect">
            <a:avLst/>
          </a:prstGeom>
        </p:spPr>
        <p:txBody>
          <a:bodyPr anchor="t" rtlCol="false" tIns="0" lIns="0" bIns="0" rIns="0">
            <a:spAutoFit/>
          </a:bodyPr>
          <a:lstStyle/>
          <a:p>
            <a:pPr algn="r" rtl="true">
              <a:lnSpc>
                <a:spcPts val="3468"/>
              </a:lnSpc>
            </a:pPr>
            <a:r>
              <a:rPr lang="ar-EG" sz="2477">
                <a:solidFill>
                  <a:srgbClr val="324E86"/>
                </a:solidFill>
                <a:latin typeface="Ara Hamah Sahet Alassi"/>
                <a:ea typeface="Ara Hamah Sahet Alassi"/>
                <a:cs typeface="Ara Hamah Sahet Alassi"/>
                <a:sym typeface="Ara Hamah Sahet Alassi"/>
                <a:rtl val="true"/>
              </a:rPr>
              <a:t>افخم الفنادق المتوفره لدى الدول العربية</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702815" y="-1248871"/>
            <a:ext cx="12666902" cy="12374217"/>
            <a:chOff x="-41910" y="-111760"/>
            <a:chExt cx="5331460" cy="5208270"/>
          </a:xfrm>
        </p:grpSpPr>
        <p:sp>
          <p:nvSpPr>
            <p:cNvPr name="Freeform 3" id="3"/>
            <p:cNvSpPr/>
            <p:nvPr/>
          </p:nvSpPr>
          <p:spPr>
            <a:xfrm flipH="false" flipV="false" rot="0">
              <a:off x="42812" y="111442"/>
              <a:ext cx="5255697" cy="5095567"/>
            </a:xfrm>
            <a:custGeom>
              <a:avLst/>
              <a:gdLst/>
              <a:ahLst/>
              <a:cxnLst/>
              <a:rect r="r" b="b" t="t" l="l"/>
              <a:pathLst>
                <a:path h="5095567" w="5255697">
                  <a:moveTo>
                    <a:pt x="5249278" y="2490788"/>
                  </a:moveTo>
                  <a:cubicBezTo>
                    <a:pt x="5184508" y="2974658"/>
                    <a:pt x="4726038" y="2912428"/>
                    <a:pt x="4536808" y="3269298"/>
                  </a:cubicBezTo>
                  <a:cubicBezTo>
                    <a:pt x="4458068" y="3419158"/>
                    <a:pt x="4526648" y="3607118"/>
                    <a:pt x="4474578" y="3764598"/>
                  </a:cubicBezTo>
                  <a:cubicBezTo>
                    <a:pt x="4393298" y="4007168"/>
                    <a:pt x="4167238" y="4163378"/>
                    <a:pt x="3934828" y="4249738"/>
                  </a:cubicBezTo>
                  <a:cubicBezTo>
                    <a:pt x="3550018" y="4391978"/>
                    <a:pt x="3155048" y="4360228"/>
                    <a:pt x="2753728" y="4388168"/>
                  </a:cubicBezTo>
                  <a:cubicBezTo>
                    <a:pt x="2498458" y="4405948"/>
                    <a:pt x="2489568" y="4557078"/>
                    <a:pt x="2399398" y="4751388"/>
                  </a:cubicBezTo>
                  <a:cubicBezTo>
                    <a:pt x="2299068" y="4964748"/>
                    <a:pt x="2060308" y="5096828"/>
                    <a:pt x="1825358" y="5095558"/>
                  </a:cubicBezTo>
                  <a:cubicBezTo>
                    <a:pt x="1589138" y="5094288"/>
                    <a:pt x="1363078" y="4971098"/>
                    <a:pt x="1210678" y="4790758"/>
                  </a:cubicBezTo>
                  <a:cubicBezTo>
                    <a:pt x="1032878" y="4582478"/>
                    <a:pt x="947788" y="4304348"/>
                    <a:pt x="753478" y="4111308"/>
                  </a:cubicBezTo>
                  <a:cubicBezTo>
                    <a:pt x="559168" y="3916998"/>
                    <a:pt x="272148" y="3824288"/>
                    <a:pt x="110858" y="3602038"/>
                  </a:cubicBezTo>
                  <a:cubicBezTo>
                    <a:pt x="-42812" y="3389948"/>
                    <a:pt x="-31382" y="3105468"/>
                    <a:pt x="112128" y="2889568"/>
                  </a:cubicBezTo>
                  <a:cubicBezTo>
                    <a:pt x="250558" y="2683828"/>
                    <a:pt x="489318" y="2660968"/>
                    <a:pt x="674738" y="2513648"/>
                  </a:cubicBezTo>
                  <a:cubicBezTo>
                    <a:pt x="789038" y="2423478"/>
                    <a:pt x="771258" y="2271078"/>
                    <a:pt x="861428" y="2159318"/>
                  </a:cubicBezTo>
                  <a:cubicBezTo>
                    <a:pt x="993508" y="1996758"/>
                    <a:pt x="1175118" y="1887538"/>
                    <a:pt x="1369428" y="1818958"/>
                  </a:cubicBezTo>
                  <a:cubicBezTo>
                    <a:pt x="1551038" y="1754188"/>
                    <a:pt x="1750428" y="1752918"/>
                    <a:pt x="1871078" y="1578928"/>
                  </a:cubicBezTo>
                  <a:cubicBezTo>
                    <a:pt x="2037448" y="1340168"/>
                    <a:pt x="1892668" y="952818"/>
                    <a:pt x="1977758" y="670878"/>
                  </a:cubicBezTo>
                  <a:cubicBezTo>
                    <a:pt x="2060308" y="396558"/>
                    <a:pt x="2255888" y="195898"/>
                    <a:pt x="2542908" y="143828"/>
                  </a:cubicBezTo>
                  <a:cubicBezTo>
                    <a:pt x="2765158" y="104458"/>
                    <a:pt x="3035668" y="308928"/>
                    <a:pt x="3229978" y="178118"/>
                  </a:cubicBezTo>
                  <a:cubicBezTo>
                    <a:pt x="3543668" y="-32702"/>
                    <a:pt x="4141838" y="-111442"/>
                    <a:pt x="4379328" y="254318"/>
                  </a:cubicBezTo>
                  <a:cubicBezTo>
                    <a:pt x="4578718" y="560388"/>
                    <a:pt x="4372978" y="799148"/>
                    <a:pt x="4198988" y="1040448"/>
                  </a:cubicBezTo>
                  <a:cubicBezTo>
                    <a:pt x="4083418" y="1201738"/>
                    <a:pt x="3823068" y="1451928"/>
                    <a:pt x="4096118" y="1609408"/>
                  </a:cubicBezTo>
                  <a:cubicBezTo>
                    <a:pt x="4323448" y="1740218"/>
                    <a:pt x="4604118" y="1622108"/>
                    <a:pt x="4836528" y="1733868"/>
                  </a:cubicBezTo>
                  <a:cubicBezTo>
                    <a:pt x="5146408" y="1882458"/>
                    <a:pt x="5288648" y="2198688"/>
                    <a:pt x="5249278" y="2490788"/>
                  </a:cubicBezTo>
                  <a:close/>
                </a:path>
              </a:pathLst>
            </a:custGeom>
            <a:blipFill>
              <a:blip r:embed="rId2"/>
              <a:stretch>
                <a:fillRect l="-22760" t="0" r="-22760" b="0"/>
              </a:stretch>
            </a:blipFill>
          </p:spPr>
        </p:sp>
      </p:grpSp>
      <p:sp>
        <p:nvSpPr>
          <p:cNvPr name="TextBox 4" id="4"/>
          <p:cNvSpPr txBox="true"/>
          <p:nvPr/>
        </p:nvSpPr>
        <p:spPr>
          <a:xfrm rot="0">
            <a:off x="11985607" y="3889784"/>
            <a:ext cx="3721686" cy="918871"/>
          </a:xfrm>
          <a:prstGeom prst="rect">
            <a:avLst/>
          </a:prstGeom>
        </p:spPr>
        <p:txBody>
          <a:bodyPr anchor="t" rtlCol="false" tIns="0" lIns="0" bIns="0" rIns="0">
            <a:spAutoFit/>
          </a:bodyPr>
          <a:lstStyle/>
          <a:p>
            <a:pPr algn="r" rtl="true">
              <a:lnSpc>
                <a:spcPts val="6987"/>
              </a:lnSpc>
            </a:pPr>
            <a:r>
              <a:rPr lang="ar-EG" sz="6352">
                <a:solidFill>
                  <a:srgbClr val="324E86"/>
                </a:solidFill>
                <a:latin typeface="TS Qamus"/>
                <a:ea typeface="TS Qamus"/>
                <a:cs typeface="TS Qamus"/>
                <a:sym typeface="TS Qamus"/>
                <a:rtl val="true"/>
              </a:rPr>
              <a:t>المشروع</a:t>
            </a:r>
          </a:p>
        </p:txBody>
      </p:sp>
      <p:sp>
        <p:nvSpPr>
          <p:cNvPr name="TextBox 5" id="5"/>
          <p:cNvSpPr txBox="true"/>
          <p:nvPr/>
        </p:nvSpPr>
        <p:spPr>
          <a:xfrm rot="0">
            <a:off x="10410092" y="5207101"/>
            <a:ext cx="5297200" cy="1746186"/>
          </a:xfrm>
          <a:prstGeom prst="rect">
            <a:avLst/>
          </a:prstGeom>
        </p:spPr>
        <p:txBody>
          <a:bodyPr anchor="t" rtlCol="false" tIns="0" lIns="0" bIns="0" rIns="0">
            <a:spAutoFit/>
          </a:bodyPr>
          <a:lstStyle/>
          <a:p>
            <a:pPr algn="r" rtl="true">
              <a:lnSpc>
                <a:spcPts val="3503"/>
              </a:lnSpc>
            </a:pPr>
            <a:r>
              <a:rPr lang="ar-EG" sz="2502">
                <a:solidFill>
                  <a:srgbClr val="324E86"/>
                </a:solidFill>
                <a:latin typeface="Ara Hamah Sahet Alassi"/>
                <a:ea typeface="Ara Hamah Sahet Alassi"/>
                <a:cs typeface="Ara Hamah Sahet Alassi"/>
                <a:sym typeface="Ara Hamah Sahet Alassi"/>
                <a:rtl val="true"/>
              </a:rPr>
              <a:t>يجب أن يناسب الغرض منه تمامًا، بدءًا من الأساس وحتى اللمسات النهائية، حتى لا يتناسب مع استخدام المبنى فحسب، بل يعزز وظائف الأشخاص الذين يستخدمونه.</a:t>
            </a:r>
          </a:p>
          <a:p>
            <a:pPr algn="r" rtl="true">
              <a:lnSpc>
                <a:spcPts val="3503"/>
              </a:lnSpc>
            </a:pPr>
          </a:p>
        </p:txBody>
      </p:sp>
      <p:sp>
        <p:nvSpPr>
          <p:cNvPr name="TextBox 6" id="6"/>
          <p:cNvSpPr txBox="true"/>
          <p:nvPr/>
        </p:nvSpPr>
        <p:spPr>
          <a:xfrm rot="0">
            <a:off x="14518232" y="3247987"/>
            <a:ext cx="1189061" cy="599451"/>
          </a:xfrm>
          <a:prstGeom prst="rect">
            <a:avLst/>
          </a:prstGeom>
        </p:spPr>
        <p:txBody>
          <a:bodyPr anchor="t" rtlCol="false" tIns="0" lIns="0" bIns="0" rIns="0">
            <a:spAutoFit/>
          </a:bodyPr>
          <a:lstStyle/>
          <a:p>
            <a:pPr algn="r" rtl="true">
              <a:lnSpc>
                <a:spcPts val="4759"/>
              </a:lnSpc>
              <a:spcBef>
                <a:spcPct val="0"/>
              </a:spcBef>
            </a:pPr>
            <a:r>
              <a:rPr lang="ar-EG" sz="3399">
                <a:solidFill>
                  <a:srgbClr val="324E86"/>
                </a:solidFill>
                <a:latin typeface="TS Qamus"/>
                <a:ea typeface="TS Qamus"/>
                <a:cs typeface="TS Qamus"/>
                <a:sym typeface="TS Qamus"/>
                <a:rtl val="true"/>
              </a:rPr>
              <a:t>فكرة</a:t>
            </a:r>
          </a:p>
        </p:txBody>
      </p:sp>
      <p:sp>
        <p:nvSpPr>
          <p:cNvPr name="Freeform 7" id="7"/>
          <p:cNvSpPr/>
          <p:nvPr/>
        </p:nvSpPr>
        <p:spPr>
          <a:xfrm flipH="false" flipV="false" rot="0">
            <a:off x="4085341" y="5355951"/>
            <a:ext cx="8140686" cy="7992674"/>
          </a:xfrm>
          <a:custGeom>
            <a:avLst/>
            <a:gdLst/>
            <a:ahLst/>
            <a:cxnLst/>
            <a:rect r="r" b="b" t="t" l="l"/>
            <a:pathLst>
              <a:path h="7992674" w="8140686">
                <a:moveTo>
                  <a:pt x="0" y="0"/>
                </a:moveTo>
                <a:lnTo>
                  <a:pt x="8140686" y="0"/>
                </a:lnTo>
                <a:lnTo>
                  <a:pt x="8140686" y="7992674"/>
                </a:lnTo>
                <a:lnTo>
                  <a:pt x="0" y="7992674"/>
                </a:lnTo>
                <a:lnTo>
                  <a:pt x="0" y="0"/>
                </a:lnTo>
                <a:close/>
              </a:path>
            </a:pathLst>
          </a:custGeom>
          <a:blipFill>
            <a:blip r:embed="rId3">
              <a:extLst>
                <a:ext uri="{96DAC541-7B7A-43D3-8B79-37D633B846F1}">
                  <asvg:svgBlip xmlns:asvg="http://schemas.microsoft.com/office/drawing/2016/SVG/main" r:embed="rId4"/>
                </a:ext>
              </a:extLst>
            </a:blip>
            <a:stretch>
              <a:fillRect l="0" t="0" r="0" b="0"/>
            </a:stretch>
          </a:blipFill>
        </p:spPr>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2061674" y="-3362194"/>
            <a:ext cx="12294031" cy="7184655"/>
            <a:chOff x="0" y="-1270"/>
            <a:chExt cx="6041390" cy="3530600"/>
          </a:xfrm>
        </p:grpSpPr>
        <p:sp>
          <p:nvSpPr>
            <p:cNvPr name="Freeform 3" id="3"/>
            <p:cNvSpPr/>
            <p:nvPr/>
          </p:nvSpPr>
          <p:spPr>
            <a:xfrm flipH="false" flipV="false" rot="0">
              <a:off x="0" y="0"/>
              <a:ext cx="6041390" cy="3530600"/>
            </a:xfrm>
            <a:custGeom>
              <a:avLst/>
              <a:gdLst/>
              <a:ahLst/>
              <a:cxnLst/>
              <a:rect r="r" b="b" t="t" l="l"/>
              <a:pathLst>
                <a:path h="3530600" w="6041390">
                  <a:moveTo>
                    <a:pt x="6041390" y="648970"/>
                  </a:moveTo>
                  <a:cubicBezTo>
                    <a:pt x="6041390" y="1005840"/>
                    <a:pt x="5751830" y="1296670"/>
                    <a:pt x="5393690" y="1296670"/>
                  </a:cubicBezTo>
                  <a:cubicBezTo>
                    <a:pt x="5273040" y="1296670"/>
                    <a:pt x="5190490" y="1422400"/>
                    <a:pt x="5241290" y="1532890"/>
                  </a:cubicBezTo>
                  <a:cubicBezTo>
                    <a:pt x="5308600" y="1678940"/>
                    <a:pt x="5345430" y="1841500"/>
                    <a:pt x="5345430" y="2012950"/>
                  </a:cubicBezTo>
                  <a:cubicBezTo>
                    <a:pt x="5345430" y="2649220"/>
                    <a:pt x="4829810" y="3163570"/>
                    <a:pt x="4194810" y="3163570"/>
                  </a:cubicBezTo>
                  <a:lnTo>
                    <a:pt x="2895600" y="3163570"/>
                  </a:lnTo>
                  <a:cubicBezTo>
                    <a:pt x="2710180" y="3163570"/>
                    <a:pt x="2529840" y="3228340"/>
                    <a:pt x="2388870" y="3348990"/>
                  </a:cubicBezTo>
                  <a:cubicBezTo>
                    <a:pt x="2255520" y="3462020"/>
                    <a:pt x="2084070" y="3530600"/>
                    <a:pt x="1894840" y="3530600"/>
                  </a:cubicBezTo>
                  <a:lnTo>
                    <a:pt x="759460" y="3530600"/>
                  </a:lnTo>
                  <a:cubicBezTo>
                    <a:pt x="340360" y="3529330"/>
                    <a:pt x="0" y="3190240"/>
                    <a:pt x="0" y="2769870"/>
                  </a:cubicBezTo>
                  <a:cubicBezTo>
                    <a:pt x="0" y="2350770"/>
                    <a:pt x="340360" y="2010410"/>
                    <a:pt x="759460" y="2010410"/>
                  </a:cubicBezTo>
                  <a:lnTo>
                    <a:pt x="835660" y="2010410"/>
                  </a:lnTo>
                  <a:cubicBezTo>
                    <a:pt x="835660" y="1374140"/>
                    <a:pt x="1351280" y="859790"/>
                    <a:pt x="1986280" y="859790"/>
                  </a:cubicBezTo>
                  <a:lnTo>
                    <a:pt x="2882900" y="859790"/>
                  </a:lnTo>
                  <a:cubicBezTo>
                    <a:pt x="2998470" y="859790"/>
                    <a:pt x="3089910" y="765810"/>
                    <a:pt x="3089910" y="650240"/>
                  </a:cubicBezTo>
                  <a:cubicBezTo>
                    <a:pt x="3089910" y="648970"/>
                    <a:pt x="3089910" y="648970"/>
                    <a:pt x="3089910" y="647700"/>
                  </a:cubicBezTo>
                  <a:cubicBezTo>
                    <a:pt x="3089910" y="290830"/>
                    <a:pt x="3379470" y="0"/>
                    <a:pt x="3737610" y="0"/>
                  </a:cubicBezTo>
                  <a:lnTo>
                    <a:pt x="5394960" y="0"/>
                  </a:lnTo>
                  <a:cubicBezTo>
                    <a:pt x="5751830" y="1270"/>
                    <a:pt x="6041390" y="290830"/>
                    <a:pt x="6041390" y="648970"/>
                  </a:cubicBezTo>
                  <a:close/>
                </a:path>
              </a:pathLst>
            </a:custGeom>
            <a:blipFill>
              <a:blip r:embed="rId2"/>
              <a:stretch>
                <a:fillRect l="0" t="-64076" r="0" b="-64076"/>
              </a:stretch>
            </a:blipFill>
          </p:spPr>
        </p:sp>
      </p:grpSp>
      <p:sp>
        <p:nvSpPr>
          <p:cNvPr name="TextBox 4" id="4"/>
          <p:cNvSpPr txBox="true"/>
          <p:nvPr/>
        </p:nvSpPr>
        <p:spPr>
          <a:xfrm rot="0">
            <a:off x="14466560" y="2025041"/>
            <a:ext cx="1637444" cy="453898"/>
          </a:xfrm>
          <a:prstGeom prst="rect">
            <a:avLst/>
          </a:prstGeom>
        </p:spPr>
        <p:txBody>
          <a:bodyPr anchor="t" rtlCol="false" tIns="0" lIns="0" bIns="0" rIns="0">
            <a:spAutoFit/>
          </a:bodyPr>
          <a:lstStyle/>
          <a:p>
            <a:pPr algn="r" rtl="true">
              <a:lnSpc>
                <a:spcPts val="3595"/>
              </a:lnSpc>
            </a:pPr>
            <a:r>
              <a:rPr lang="en-US" sz="3099">
                <a:solidFill>
                  <a:srgbClr val="324E86"/>
                </a:solidFill>
                <a:latin typeface="TS Qamus"/>
                <a:ea typeface="TS Qamus"/>
                <a:cs typeface="TS Qamus"/>
                <a:sym typeface="TS Qamus"/>
              </a:rPr>
              <a:t>١</a:t>
            </a:r>
            <a:r>
              <a:rPr lang="ar-EG" sz="3099">
                <a:solidFill>
                  <a:srgbClr val="324E86"/>
                </a:solidFill>
                <a:latin typeface="TS Qamus"/>
                <a:ea typeface="TS Qamus"/>
                <a:cs typeface="TS Qamus"/>
                <a:sym typeface="TS Qamus"/>
                <a:rtl val="true"/>
              </a:rPr>
              <a:t>- البحث</a:t>
            </a:r>
          </a:p>
        </p:txBody>
      </p:sp>
      <p:sp>
        <p:nvSpPr>
          <p:cNvPr name="TextBox 5" id="5"/>
          <p:cNvSpPr txBox="true"/>
          <p:nvPr/>
        </p:nvSpPr>
        <p:spPr>
          <a:xfrm rot="0">
            <a:off x="13733386" y="4461866"/>
            <a:ext cx="2414478" cy="453898"/>
          </a:xfrm>
          <a:prstGeom prst="rect">
            <a:avLst/>
          </a:prstGeom>
        </p:spPr>
        <p:txBody>
          <a:bodyPr anchor="t" rtlCol="false" tIns="0" lIns="0" bIns="0" rIns="0">
            <a:spAutoFit/>
          </a:bodyPr>
          <a:lstStyle/>
          <a:p>
            <a:pPr algn="r" rtl="true">
              <a:lnSpc>
                <a:spcPts val="3595"/>
              </a:lnSpc>
            </a:pPr>
            <a:r>
              <a:rPr lang="en-US" sz="3099">
                <a:solidFill>
                  <a:srgbClr val="324E86"/>
                </a:solidFill>
                <a:latin typeface="TS Qamus"/>
                <a:ea typeface="TS Qamus"/>
                <a:cs typeface="TS Qamus"/>
                <a:sym typeface="TS Qamus"/>
              </a:rPr>
              <a:t>٢</a:t>
            </a:r>
            <a:r>
              <a:rPr lang="ar-EG" sz="3099">
                <a:solidFill>
                  <a:srgbClr val="324E86"/>
                </a:solidFill>
                <a:latin typeface="TS Qamus"/>
                <a:ea typeface="TS Qamus"/>
                <a:cs typeface="TS Qamus"/>
                <a:sym typeface="TS Qamus"/>
                <a:rtl val="true"/>
              </a:rPr>
              <a:t>- التصميم</a:t>
            </a:r>
          </a:p>
        </p:txBody>
      </p:sp>
      <p:sp>
        <p:nvSpPr>
          <p:cNvPr name="TextBox 6" id="6"/>
          <p:cNvSpPr txBox="true"/>
          <p:nvPr/>
        </p:nvSpPr>
        <p:spPr>
          <a:xfrm rot="0">
            <a:off x="14466560" y="6799661"/>
            <a:ext cx="1637444" cy="453898"/>
          </a:xfrm>
          <a:prstGeom prst="rect">
            <a:avLst/>
          </a:prstGeom>
        </p:spPr>
        <p:txBody>
          <a:bodyPr anchor="t" rtlCol="false" tIns="0" lIns="0" bIns="0" rIns="0">
            <a:spAutoFit/>
          </a:bodyPr>
          <a:lstStyle/>
          <a:p>
            <a:pPr algn="r" rtl="true">
              <a:lnSpc>
                <a:spcPts val="3595"/>
              </a:lnSpc>
            </a:pPr>
            <a:r>
              <a:rPr lang="en-US" sz="3099">
                <a:solidFill>
                  <a:srgbClr val="324E86"/>
                </a:solidFill>
                <a:latin typeface="TS Qamus"/>
                <a:ea typeface="TS Qamus"/>
                <a:cs typeface="TS Qamus"/>
                <a:sym typeface="TS Qamus"/>
              </a:rPr>
              <a:t>٣</a:t>
            </a:r>
            <a:r>
              <a:rPr lang="ar-EG" sz="3099">
                <a:solidFill>
                  <a:srgbClr val="324E86"/>
                </a:solidFill>
                <a:latin typeface="TS Qamus"/>
                <a:ea typeface="TS Qamus"/>
                <a:cs typeface="TS Qamus"/>
                <a:sym typeface="TS Qamus"/>
                <a:rtl val="true"/>
              </a:rPr>
              <a:t>- البناء</a:t>
            </a:r>
          </a:p>
        </p:txBody>
      </p:sp>
      <p:sp>
        <p:nvSpPr>
          <p:cNvPr name="TextBox 7" id="7"/>
          <p:cNvSpPr txBox="true"/>
          <p:nvPr/>
        </p:nvSpPr>
        <p:spPr>
          <a:xfrm rot="0">
            <a:off x="9939940" y="2678853"/>
            <a:ext cx="6261888" cy="1363279"/>
          </a:xfrm>
          <a:prstGeom prst="rect">
            <a:avLst/>
          </a:prstGeom>
        </p:spPr>
        <p:txBody>
          <a:bodyPr anchor="t" rtlCol="false" tIns="0" lIns="0" bIns="0" rIns="0">
            <a:spAutoFit/>
          </a:bodyPr>
          <a:lstStyle/>
          <a:p>
            <a:pPr algn="r" rtl="true">
              <a:lnSpc>
                <a:spcPts val="3608"/>
              </a:lnSpc>
            </a:pPr>
            <a:r>
              <a:rPr lang="ar-EG" sz="2577">
                <a:solidFill>
                  <a:srgbClr val="324E86"/>
                </a:solidFill>
                <a:latin typeface="Ara Hamah Sahet Alassi"/>
                <a:ea typeface="Ara Hamah Sahet Alassi"/>
                <a:cs typeface="Ara Hamah Sahet Alassi"/>
                <a:sym typeface="Ara Hamah Sahet Alassi"/>
                <a:rtl val="true"/>
              </a:rPr>
              <a:t>يتم إجراء التحقيق من أجل توليد المعرفة والرؤى والفهم على أساس الكفاءات والأساليب والأدوات المناسبة لنظام الهندسة المعمارية.</a:t>
            </a:r>
          </a:p>
          <a:p>
            <a:pPr algn="r" rtl="true">
              <a:lnSpc>
                <a:spcPts val="3608"/>
              </a:lnSpc>
            </a:pPr>
          </a:p>
        </p:txBody>
      </p:sp>
      <p:sp>
        <p:nvSpPr>
          <p:cNvPr name="TextBox 8" id="8"/>
          <p:cNvSpPr txBox="true"/>
          <p:nvPr/>
        </p:nvSpPr>
        <p:spPr>
          <a:xfrm rot="0">
            <a:off x="10435504" y="5123437"/>
            <a:ext cx="5695206" cy="1363279"/>
          </a:xfrm>
          <a:prstGeom prst="rect">
            <a:avLst/>
          </a:prstGeom>
        </p:spPr>
        <p:txBody>
          <a:bodyPr anchor="t" rtlCol="false" tIns="0" lIns="0" bIns="0" rIns="0">
            <a:spAutoFit/>
          </a:bodyPr>
          <a:lstStyle/>
          <a:p>
            <a:pPr algn="r" rtl="true">
              <a:lnSpc>
                <a:spcPts val="3608"/>
              </a:lnSpc>
            </a:pPr>
            <a:r>
              <a:rPr lang="ar-EG" sz="2577">
                <a:solidFill>
                  <a:srgbClr val="324E86"/>
                </a:solidFill>
                <a:latin typeface="Ara Hamah Sahet Alassi"/>
                <a:ea typeface="Ara Hamah Sahet Alassi"/>
                <a:cs typeface="Ara Hamah Sahet Alassi"/>
                <a:sym typeface="Ara Hamah Sahet Alassi"/>
                <a:rtl val="true"/>
              </a:rPr>
              <a:t>التصميم المسبق، التصميم التخطيطي، تطوير التصميم، وثائق البناء، تراخيص البناء، العطاءات والتفاوض وإدارة البناء.</a:t>
            </a:r>
          </a:p>
          <a:p>
            <a:pPr algn="r" rtl="true">
              <a:lnSpc>
                <a:spcPts val="3608"/>
              </a:lnSpc>
            </a:pPr>
          </a:p>
        </p:txBody>
      </p:sp>
      <p:sp>
        <p:nvSpPr>
          <p:cNvPr name="TextBox 9" id="9"/>
          <p:cNvSpPr txBox="true"/>
          <p:nvPr/>
        </p:nvSpPr>
        <p:spPr>
          <a:xfrm rot="0">
            <a:off x="10865925" y="7491684"/>
            <a:ext cx="5385044" cy="1363279"/>
          </a:xfrm>
          <a:prstGeom prst="rect">
            <a:avLst/>
          </a:prstGeom>
        </p:spPr>
        <p:txBody>
          <a:bodyPr anchor="t" rtlCol="false" tIns="0" lIns="0" bIns="0" rIns="0">
            <a:spAutoFit/>
          </a:bodyPr>
          <a:lstStyle/>
          <a:p>
            <a:pPr algn="r" rtl="true">
              <a:lnSpc>
                <a:spcPts val="3608"/>
              </a:lnSpc>
            </a:pPr>
            <a:r>
              <a:rPr lang="ar-EG" sz="2577">
                <a:solidFill>
                  <a:srgbClr val="324E86"/>
                </a:solidFill>
                <a:latin typeface="Ara Hamah Sahet Alassi"/>
                <a:ea typeface="Ara Hamah Sahet Alassi"/>
                <a:cs typeface="Ara Hamah Sahet Alassi"/>
                <a:sym typeface="Ara Hamah Sahet Alassi"/>
                <a:rtl val="true"/>
              </a:rPr>
              <a:t>خلال مرحلة التصميم هذه، ستتحول من كونك مزود خدمة إلى تقديم منتج: مجموعتين كاملتين من الرسومات.</a:t>
            </a:r>
          </a:p>
          <a:p>
            <a:pPr algn="r" rtl="true">
              <a:lnSpc>
                <a:spcPts val="3608"/>
              </a:lnSpc>
            </a:pPr>
          </a:p>
        </p:txBody>
      </p:sp>
      <p:sp>
        <p:nvSpPr>
          <p:cNvPr name="TextBox 10" id="10"/>
          <p:cNvSpPr txBox="true"/>
          <p:nvPr/>
        </p:nvSpPr>
        <p:spPr>
          <a:xfrm rot="0">
            <a:off x="2938720" y="6342131"/>
            <a:ext cx="4105393" cy="911428"/>
          </a:xfrm>
          <a:prstGeom prst="rect">
            <a:avLst/>
          </a:prstGeom>
        </p:spPr>
        <p:txBody>
          <a:bodyPr anchor="t" rtlCol="false" tIns="0" lIns="0" bIns="0" rIns="0">
            <a:spAutoFit/>
          </a:bodyPr>
          <a:lstStyle/>
          <a:p>
            <a:pPr algn="r" rtl="true">
              <a:lnSpc>
                <a:spcPts val="6465"/>
              </a:lnSpc>
            </a:pPr>
            <a:r>
              <a:rPr lang="ar-EG" sz="7697">
                <a:solidFill>
                  <a:srgbClr val="324E86"/>
                </a:solidFill>
                <a:latin typeface="TS Qamus"/>
                <a:ea typeface="TS Qamus"/>
                <a:cs typeface="TS Qamus"/>
                <a:sym typeface="TS Qamus"/>
                <a:rtl val="true"/>
              </a:rPr>
              <a:t>المشروع</a:t>
            </a:r>
          </a:p>
        </p:txBody>
      </p:sp>
      <p:sp>
        <p:nvSpPr>
          <p:cNvPr name="TextBox 11" id="11"/>
          <p:cNvSpPr txBox="true"/>
          <p:nvPr/>
        </p:nvSpPr>
        <p:spPr>
          <a:xfrm rot="0">
            <a:off x="2938720" y="5386993"/>
            <a:ext cx="4105393" cy="911428"/>
          </a:xfrm>
          <a:prstGeom prst="rect">
            <a:avLst/>
          </a:prstGeom>
        </p:spPr>
        <p:txBody>
          <a:bodyPr anchor="t" rtlCol="false" tIns="0" lIns="0" bIns="0" rIns="0">
            <a:spAutoFit/>
          </a:bodyPr>
          <a:lstStyle/>
          <a:p>
            <a:pPr algn="r" rtl="true">
              <a:lnSpc>
                <a:spcPts val="6465"/>
              </a:lnSpc>
            </a:pPr>
            <a:r>
              <a:rPr lang="ar-EG" sz="7697">
                <a:solidFill>
                  <a:srgbClr val="324E86"/>
                </a:solidFill>
                <a:latin typeface="TS Qamus"/>
                <a:ea typeface="TS Qamus"/>
                <a:cs typeface="TS Qamus"/>
                <a:sym typeface="TS Qamus"/>
                <a:rtl val="true"/>
              </a:rPr>
              <a:t>مراحل</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Freeform 2" id="2"/>
          <p:cNvSpPr/>
          <p:nvPr/>
        </p:nvSpPr>
        <p:spPr>
          <a:xfrm flipH="false" flipV="false" rot="0">
            <a:off x="3654704" y="4154615"/>
            <a:ext cx="10898618" cy="2138854"/>
          </a:xfrm>
          <a:custGeom>
            <a:avLst/>
            <a:gdLst/>
            <a:ahLst/>
            <a:cxnLst/>
            <a:rect r="r" b="b" t="t" l="l"/>
            <a:pathLst>
              <a:path h="2138854" w="10898618">
                <a:moveTo>
                  <a:pt x="0" y="0"/>
                </a:moveTo>
                <a:lnTo>
                  <a:pt x="10898617" y="0"/>
                </a:lnTo>
                <a:lnTo>
                  <a:pt x="10898617" y="2138854"/>
                </a:lnTo>
                <a:lnTo>
                  <a:pt x="0" y="2138854"/>
                </a:lnTo>
                <a:lnTo>
                  <a:pt x="0" y="0"/>
                </a:lnTo>
                <a:close/>
              </a:path>
            </a:pathLst>
          </a:custGeom>
          <a:blipFill>
            <a:blip r:embed="rId2">
              <a:extLst>
                <a:ext uri="{96DAC541-7B7A-43D3-8B79-37D633B846F1}">
                  <asvg:svgBlip xmlns:asvg="http://schemas.microsoft.com/office/drawing/2016/SVG/main" r:embed="rId3"/>
                </a:ext>
              </a:extLst>
            </a:blip>
            <a:stretch>
              <a:fillRect l="0" t="0" r="0" b="0"/>
            </a:stretch>
          </a:blipFill>
        </p:spPr>
      </p:sp>
      <p:grpSp>
        <p:nvGrpSpPr>
          <p:cNvPr name="Group 3" id="3"/>
          <p:cNvGrpSpPr/>
          <p:nvPr/>
        </p:nvGrpSpPr>
        <p:grpSpPr>
          <a:xfrm rot="0">
            <a:off x="11805219" y="4217947"/>
            <a:ext cx="2268134" cy="2268134"/>
            <a:chOff x="0" y="0"/>
            <a:chExt cx="812800" cy="812800"/>
          </a:xfrm>
        </p:grpSpPr>
        <p:sp>
          <p:nvSpPr>
            <p:cNvPr name="Freeform 4" id="4"/>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45454">
                <a:alpha val="17647"/>
              </a:srgbClr>
            </a:solidFill>
          </p:spPr>
        </p:sp>
        <p:sp>
          <p:nvSpPr>
            <p:cNvPr name="TextBox 5" id="5"/>
            <p:cNvSpPr txBox="true"/>
            <p:nvPr/>
          </p:nvSpPr>
          <p:spPr>
            <a:xfrm>
              <a:off x="76200" y="19050"/>
              <a:ext cx="660400" cy="717550"/>
            </a:xfrm>
            <a:prstGeom prst="rect">
              <a:avLst/>
            </a:prstGeom>
          </p:spPr>
          <p:txBody>
            <a:bodyPr anchor="ctr" rtlCol="false" tIns="50800" lIns="50800" bIns="50800" rIns="50800"/>
            <a:lstStyle/>
            <a:p>
              <a:pPr algn="ctr">
                <a:lnSpc>
                  <a:spcPts val="3048"/>
                </a:lnSpc>
              </a:pPr>
            </a:p>
          </p:txBody>
        </p:sp>
      </p:grpSp>
      <p:grpSp>
        <p:nvGrpSpPr>
          <p:cNvPr name="Group 6" id="6"/>
          <p:cNvGrpSpPr/>
          <p:nvPr/>
        </p:nvGrpSpPr>
        <p:grpSpPr>
          <a:xfrm rot="0">
            <a:off x="8027599" y="4281279"/>
            <a:ext cx="2268134" cy="2268134"/>
            <a:chOff x="0" y="0"/>
            <a:chExt cx="812800" cy="812800"/>
          </a:xfrm>
        </p:grpSpPr>
        <p:sp>
          <p:nvSpPr>
            <p:cNvPr name="Freeform 7" id="7"/>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45454">
                <a:alpha val="17647"/>
              </a:srgbClr>
            </a:solidFill>
          </p:spPr>
        </p:sp>
        <p:sp>
          <p:nvSpPr>
            <p:cNvPr name="TextBox 8" id="8"/>
            <p:cNvSpPr txBox="true"/>
            <p:nvPr/>
          </p:nvSpPr>
          <p:spPr>
            <a:xfrm>
              <a:off x="76200" y="19050"/>
              <a:ext cx="660400" cy="717550"/>
            </a:xfrm>
            <a:prstGeom prst="rect">
              <a:avLst/>
            </a:prstGeom>
          </p:spPr>
          <p:txBody>
            <a:bodyPr anchor="ctr" rtlCol="false" tIns="50800" lIns="50800" bIns="50800" rIns="50800"/>
            <a:lstStyle/>
            <a:p>
              <a:pPr algn="ctr">
                <a:lnSpc>
                  <a:spcPts val="3048"/>
                </a:lnSpc>
              </a:pPr>
            </a:p>
          </p:txBody>
        </p:sp>
      </p:grpSp>
      <p:grpSp>
        <p:nvGrpSpPr>
          <p:cNvPr name="Group 9" id="9"/>
          <p:cNvGrpSpPr/>
          <p:nvPr/>
        </p:nvGrpSpPr>
        <p:grpSpPr>
          <a:xfrm rot="0">
            <a:off x="4250391" y="4410330"/>
            <a:ext cx="2268134" cy="2268134"/>
            <a:chOff x="0" y="0"/>
            <a:chExt cx="812800" cy="812800"/>
          </a:xfrm>
        </p:grpSpPr>
        <p:sp>
          <p:nvSpPr>
            <p:cNvPr name="Freeform 10" id="10"/>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545454">
                <a:alpha val="17647"/>
              </a:srgbClr>
            </a:solidFill>
          </p:spPr>
        </p:sp>
        <p:sp>
          <p:nvSpPr>
            <p:cNvPr name="TextBox 11" id="11"/>
            <p:cNvSpPr txBox="true"/>
            <p:nvPr/>
          </p:nvSpPr>
          <p:spPr>
            <a:xfrm>
              <a:off x="76200" y="19050"/>
              <a:ext cx="660400" cy="717550"/>
            </a:xfrm>
            <a:prstGeom prst="rect">
              <a:avLst/>
            </a:prstGeom>
          </p:spPr>
          <p:txBody>
            <a:bodyPr anchor="ctr" rtlCol="false" tIns="50800" lIns="50800" bIns="50800" rIns="50800"/>
            <a:lstStyle/>
            <a:p>
              <a:pPr algn="ctr">
                <a:lnSpc>
                  <a:spcPts val="3048"/>
                </a:lnSpc>
              </a:pPr>
            </a:p>
          </p:txBody>
        </p:sp>
      </p:grpSp>
      <p:grpSp>
        <p:nvGrpSpPr>
          <p:cNvPr name="Group 12" id="12"/>
          <p:cNvGrpSpPr/>
          <p:nvPr/>
        </p:nvGrpSpPr>
        <p:grpSpPr>
          <a:xfrm rot="0">
            <a:off x="11805219" y="4154615"/>
            <a:ext cx="2268134" cy="2268134"/>
            <a:chOff x="0" y="0"/>
            <a:chExt cx="812800" cy="812800"/>
          </a:xfrm>
        </p:grpSpPr>
        <p:sp>
          <p:nvSpPr>
            <p:cNvPr name="Freeform 13" id="13"/>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14" id="14"/>
            <p:cNvSpPr txBox="true"/>
            <p:nvPr/>
          </p:nvSpPr>
          <p:spPr>
            <a:xfrm>
              <a:off x="76200" y="19050"/>
              <a:ext cx="660400" cy="717550"/>
            </a:xfrm>
            <a:prstGeom prst="rect">
              <a:avLst/>
            </a:prstGeom>
          </p:spPr>
          <p:txBody>
            <a:bodyPr anchor="ctr" rtlCol="false" tIns="50800" lIns="50800" bIns="50800" rIns="50800"/>
            <a:lstStyle/>
            <a:p>
              <a:pPr algn="ctr">
                <a:lnSpc>
                  <a:spcPts val="3048"/>
                </a:lnSpc>
              </a:pPr>
            </a:p>
          </p:txBody>
        </p:sp>
      </p:grpSp>
      <p:grpSp>
        <p:nvGrpSpPr>
          <p:cNvPr name="Group 15" id="15"/>
          <p:cNvGrpSpPr/>
          <p:nvPr/>
        </p:nvGrpSpPr>
        <p:grpSpPr>
          <a:xfrm rot="0">
            <a:off x="8027599" y="4217947"/>
            <a:ext cx="2268134" cy="2268134"/>
            <a:chOff x="0" y="0"/>
            <a:chExt cx="812800" cy="812800"/>
          </a:xfrm>
        </p:grpSpPr>
        <p:sp>
          <p:nvSpPr>
            <p:cNvPr name="Freeform 16" id="16"/>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17" id="17"/>
            <p:cNvSpPr txBox="true"/>
            <p:nvPr/>
          </p:nvSpPr>
          <p:spPr>
            <a:xfrm>
              <a:off x="76200" y="19050"/>
              <a:ext cx="660400" cy="717550"/>
            </a:xfrm>
            <a:prstGeom prst="rect">
              <a:avLst/>
            </a:prstGeom>
          </p:spPr>
          <p:txBody>
            <a:bodyPr anchor="ctr" rtlCol="false" tIns="50800" lIns="50800" bIns="50800" rIns="50800"/>
            <a:lstStyle/>
            <a:p>
              <a:pPr algn="ctr">
                <a:lnSpc>
                  <a:spcPts val="3048"/>
                </a:lnSpc>
              </a:pPr>
            </a:p>
          </p:txBody>
        </p:sp>
      </p:grpSp>
      <p:grpSp>
        <p:nvGrpSpPr>
          <p:cNvPr name="Group 18" id="18"/>
          <p:cNvGrpSpPr/>
          <p:nvPr/>
        </p:nvGrpSpPr>
        <p:grpSpPr>
          <a:xfrm rot="0">
            <a:off x="4250391" y="4346999"/>
            <a:ext cx="2268134" cy="2268134"/>
            <a:chOff x="0" y="0"/>
            <a:chExt cx="812800" cy="812800"/>
          </a:xfrm>
        </p:grpSpPr>
        <p:sp>
          <p:nvSpPr>
            <p:cNvPr name="Freeform 19" id="19"/>
            <p:cNvSpPr/>
            <p:nvPr/>
          </p:nvSpPr>
          <p:spPr>
            <a:xfrm flipH="false" flipV="false" rot="0">
              <a:off x="0" y="0"/>
              <a:ext cx="812800" cy="812800"/>
            </a:xfrm>
            <a:custGeom>
              <a:avLst/>
              <a:gdLst/>
              <a:ahLst/>
              <a:cxnLst/>
              <a:rect r="r" b="b" t="t" l="l"/>
              <a:pathLst>
                <a:path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sp>
        <p:sp>
          <p:nvSpPr>
            <p:cNvPr name="TextBox 20" id="20"/>
            <p:cNvSpPr txBox="true"/>
            <p:nvPr/>
          </p:nvSpPr>
          <p:spPr>
            <a:xfrm>
              <a:off x="76200" y="19050"/>
              <a:ext cx="660400" cy="717550"/>
            </a:xfrm>
            <a:prstGeom prst="rect">
              <a:avLst/>
            </a:prstGeom>
          </p:spPr>
          <p:txBody>
            <a:bodyPr anchor="ctr" rtlCol="false" tIns="50800" lIns="50800" bIns="50800" rIns="50800"/>
            <a:lstStyle/>
            <a:p>
              <a:pPr algn="ctr">
                <a:lnSpc>
                  <a:spcPts val="3048"/>
                </a:lnSpc>
              </a:pPr>
            </a:p>
          </p:txBody>
        </p:sp>
      </p:grpSp>
      <p:sp>
        <p:nvSpPr>
          <p:cNvPr name="Freeform 21" id="21"/>
          <p:cNvSpPr/>
          <p:nvPr/>
        </p:nvSpPr>
        <p:spPr>
          <a:xfrm flipH="false" flipV="false" rot="0">
            <a:off x="12516728" y="4770842"/>
            <a:ext cx="845116" cy="1035681"/>
          </a:xfrm>
          <a:custGeom>
            <a:avLst/>
            <a:gdLst/>
            <a:ahLst/>
            <a:cxnLst/>
            <a:rect r="r" b="b" t="t" l="l"/>
            <a:pathLst>
              <a:path h="1035681" w="845116">
                <a:moveTo>
                  <a:pt x="0" y="0"/>
                </a:moveTo>
                <a:lnTo>
                  <a:pt x="845116" y="0"/>
                </a:lnTo>
                <a:lnTo>
                  <a:pt x="845116" y="1035681"/>
                </a:lnTo>
                <a:lnTo>
                  <a:pt x="0" y="1035681"/>
                </a:lnTo>
                <a:lnTo>
                  <a:pt x="0" y="0"/>
                </a:lnTo>
                <a:close/>
              </a:path>
            </a:pathLst>
          </a:custGeom>
          <a:blipFill>
            <a:blip r:embed="rId4">
              <a:extLst>
                <a:ext uri="{96DAC541-7B7A-43D3-8B79-37D633B846F1}">
                  <asvg:svgBlip xmlns:asvg="http://schemas.microsoft.com/office/drawing/2016/SVG/main" r:embed="rId5"/>
                </a:ext>
              </a:extLst>
            </a:blip>
            <a:stretch>
              <a:fillRect l="0" t="0" r="0" b="0"/>
            </a:stretch>
          </a:blipFill>
        </p:spPr>
      </p:sp>
      <p:sp>
        <p:nvSpPr>
          <p:cNvPr name="Freeform 22" id="22"/>
          <p:cNvSpPr/>
          <p:nvPr/>
        </p:nvSpPr>
        <p:spPr>
          <a:xfrm flipH="false" flipV="false" rot="0">
            <a:off x="8673730" y="4718157"/>
            <a:ext cx="746264" cy="1394377"/>
          </a:xfrm>
          <a:custGeom>
            <a:avLst/>
            <a:gdLst/>
            <a:ahLst/>
            <a:cxnLst/>
            <a:rect r="r" b="b" t="t" l="l"/>
            <a:pathLst>
              <a:path h="1394377" w="746264">
                <a:moveTo>
                  <a:pt x="0" y="0"/>
                </a:moveTo>
                <a:lnTo>
                  <a:pt x="746265" y="0"/>
                </a:lnTo>
                <a:lnTo>
                  <a:pt x="746265" y="1394377"/>
                </a:lnTo>
                <a:lnTo>
                  <a:pt x="0" y="1394377"/>
                </a:lnTo>
                <a:lnTo>
                  <a:pt x="0" y="0"/>
                </a:lnTo>
                <a:close/>
              </a:path>
            </a:pathLst>
          </a:custGeom>
          <a:blipFill>
            <a:blip r:embed="rId6">
              <a:extLst>
                <a:ext uri="{96DAC541-7B7A-43D3-8B79-37D633B846F1}">
                  <asvg:svgBlip xmlns:asvg="http://schemas.microsoft.com/office/drawing/2016/SVG/main" r:embed="rId7"/>
                </a:ext>
              </a:extLst>
            </a:blip>
            <a:stretch>
              <a:fillRect l="0" t="0" r="0" b="0"/>
            </a:stretch>
          </a:blipFill>
        </p:spPr>
      </p:sp>
      <p:sp>
        <p:nvSpPr>
          <p:cNvPr name="Freeform 23" id="23"/>
          <p:cNvSpPr/>
          <p:nvPr/>
        </p:nvSpPr>
        <p:spPr>
          <a:xfrm flipH="false" flipV="false" rot="0">
            <a:off x="4973419" y="4936883"/>
            <a:ext cx="834855" cy="869640"/>
          </a:xfrm>
          <a:custGeom>
            <a:avLst/>
            <a:gdLst/>
            <a:ahLst/>
            <a:cxnLst/>
            <a:rect r="r" b="b" t="t" l="l"/>
            <a:pathLst>
              <a:path h="869640" w="834855">
                <a:moveTo>
                  <a:pt x="0" y="0"/>
                </a:moveTo>
                <a:lnTo>
                  <a:pt x="834855" y="0"/>
                </a:lnTo>
                <a:lnTo>
                  <a:pt x="834855" y="869640"/>
                </a:lnTo>
                <a:lnTo>
                  <a:pt x="0" y="869640"/>
                </a:lnTo>
                <a:lnTo>
                  <a:pt x="0" y="0"/>
                </a:lnTo>
                <a:close/>
              </a:path>
            </a:pathLst>
          </a:custGeom>
          <a:blipFill>
            <a:blip r:embed="rId8">
              <a:extLst>
                <a:ext uri="{96DAC541-7B7A-43D3-8B79-37D633B846F1}">
                  <asvg:svgBlip xmlns:asvg="http://schemas.microsoft.com/office/drawing/2016/SVG/main" r:embed="rId9"/>
                </a:ext>
              </a:extLst>
            </a:blip>
            <a:stretch>
              <a:fillRect l="0" t="0" r="0" b="0"/>
            </a:stretch>
          </a:blipFill>
        </p:spPr>
      </p:sp>
      <p:sp>
        <p:nvSpPr>
          <p:cNvPr name="TextBox 24" id="24"/>
          <p:cNvSpPr txBox="true"/>
          <p:nvPr/>
        </p:nvSpPr>
        <p:spPr>
          <a:xfrm rot="0">
            <a:off x="11143551" y="7193125"/>
            <a:ext cx="3591471" cy="449953"/>
          </a:xfrm>
          <a:prstGeom prst="rect">
            <a:avLst/>
          </a:prstGeom>
        </p:spPr>
        <p:txBody>
          <a:bodyPr anchor="t" rtlCol="false" tIns="0" lIns="0" bIns="0" rIns="0">
            <a:spAutoFit/>
          </a:bodyPr>
          <a:lstStyle/>
          <a:p>
            <a:pPr algn="ctr" rtl="true">
              <a:lnSpc>
                <a:spcPts val="3618"/>
              </a:lnSpc>
            </a:pPr>
            <a:r>
              <a:rPr lang="ar-EG" sz="2584">
                <a:solidFill>
                  <a:srgbClr val="324E86"/>
                </a:solidFill>
                <a:latin typeface="Ara Hamah Sahet Alassi"/>
                <a:ea typeface="Ara Hamah Sahet Alassi"/>
                <a:cs typeface="Ara Hamah Sahet Alassi"/>
                <a:sym typeface="Ara Hamah Sahet Alassi"/>
                <a:rtl val="true"/>
              </a:rPr>
              <a:t>بحر ناقي و منظر خلاب</a:t>
            </a:r>
          </a:p>
        </p:txBody>
      </p:sp>
      <p:sp>
        <p:nvSpPr>
          <p:cNvPr name="TextBox 25" id="25"/>
          <p:cNvSpPr txBox="true"/>
          <p:nvPr/>
        </p:nvSpPr>
        <p:spPr>
          <a:xfrm rot="0">
            <a:off x="7365930" y="7193125"/>
            <a:ext cx="3591471" cy="449953"/>
          </a:xfrm>
          <a:prstGeom prst="rect">
            <a:avLst/>
          </a:prstGeom>
        </p:spPr>
        <p:txBody>
          <a:bodyPr anchor="t" rtlCol="false" tIns="0" lIns="0" bIns="0" rIns="0">
            <a:spAutoFit/>
          </a:bodyPr>
          <a:lstStyle/>
          <a:p>
            <a:pPr algn="ctr" rtl="true">
              <a:lnSpc>
                <a:spcPts val="3618"/>
              </a:lnSpc>
            </a:pPr>
            <a:r>
              <a:rPr lang="ar-EG" sz="2584">
                <a:solidFill>
                  <a:srgbClr val="324E86"/>
                </a:solidFill>
                <a:latin typeface="Ara Hamah Sahet Alassi"/>
                <a:ea typeface="Ara Hamah Sahet Alassi"/>
                <a:cs typeface="Ara Hamah Sahet Alassi"/>
                <a:sym typeface="Ara Hamah Sahet Alassi"/>
                <a:rtl val="true"/>
              </a:rPr>
              <a:t>مناطق خضره واسعة</a:t>
            </a:r>
          </a:p>
        </p:txBody>
      </p:sp>
      <p:sp>
        <p:nvSpPr>
          <p:cNvPr name="TextBox 26" id="26"/>
          <p:cNvSpPr txBox="true"/>
          <p:nvPr/>
        </p:nvSpPr>
        <p:spPr>
          <a:xfrm rot="0">
            <a:off x="3552978" y="7165394"/>
            <a:ext cx="3591471" cy="449953"/>
          </a:xfrm>
          <a:prstGeom prst="rect">
            <a:avLst/>
          </a:prstGeom>
        </p:spPr>
        <p:txBody>
          <a:bodyPr anchor="t" rtlCol="false" tIns="0" lIns="0" bIns="0" rIns="0">
            <a:spAutoFit/>
          </a:bodyPr>
          <a:lstStyle/>
          <a:p>
            <a:pPr algn="ctr" rtl="true">
              <a:lnSpc>
                <a:spcPts val="3618"/>
              </a:lnSpc>
            </a:pPr>
            <a:r>
              <a:rPr lang="ar-EG" sz="2584">
                <a:solidFill>
                  <a:srgbClr val="324E86"/>
                </a:solidFill>
                <a:latin typeface="Ara Hamah Sahet Alassi"/>
                <a:ea typeface="Ara Hamah Sahet Alassi"/>
                <a:cs typeface="Ara Hamah Sahet Alassi"/>
                <a:sym typeface="Ara Hamah Sahet Alassi"/>
                <a:rtl val="true"/>
              </a:rPr>
              <a:t>مناطق سكنية مطلة على البحر مباشرة</a:t>
            </a:r>
          </a:p>
        </p:txBody>
      </p:sp>
      <p:sp>
        <p:nvSpPr>
          <p:cNvPr name="TextBox 27" id="27"/>
          <p:cNvSpPr txBox="true"/>
          <p:nvPr/>
        </p:nvSpPr>
        <p:spPr>
          <a:xfrm rot="0">
            <a:off x="4862466" y="1850339"/>
            <a:ext cx="8076820" cy="846951"/>
          </a:xfrm>
          <a:prstGeom prst="rect">
            <a:avLst/>
          </a:prstGeom>
        </p:spPr>
        <p:txBody>
          <a:bodyPr anchor="t" rtlCol="false" tIns="0" lIns="0" bIns="0" rIns="0">
            <a:spAutoFit/>
          </a:bodyPr>
          <a:lstStyle/>
          <a:p>
            <a:pPr algn="ctr" rtl="true">
              <a:lnSpc>
                <a:spcPts val="6403"/>
              </a:lnSpc>
            </a:pPr>
            <a:r>
              <a:rPr lang="ar-EG" sz="5821">
                <a:solidFill>
                  <a:srgbClr val="324E86"/>
                </a:solidFill>
                <a:latin typeface="TS Qamus"/>
                <a:ea typeface="TS Qamus"/>
                <a:cs typeface="TS Qamus"/>
                <a:sym typeface="TS Qamus"/>
                <a:rtl val="true"/>
              </a:rPr>
              <a:t> مميزات المشروع</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DAHShINwK2Y</dc:identifier>
  <dcterms:modified xsi:type="dcterms:W3CDTF">2011-08-01T06:04:30Z</dcterms:modified>
  <cp:revision>1</cp:revision>
  <dc:title>عرض تقديمي Presentation لمقترح مشروع شركة بيچ و كحلي</dc:title>
</cp:coreProperties>
</file>